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txBox="1">
            <a:spLocks noGrp="1"/>
          </p:cNvSpPr>
          <p:nvPr>
            <p:ph type="title"/>
          </p:nvPr>
        </p:nvSpPr>
        <p:spPr>
          <a:xfrm>
            <a:off x="457200" y="274638"/>
            <a:ext cx="8229600" cy="1368413"/>
          </a:xfrm>
          <a:prstGeom prst="rect">
            <a:avLst/>
          </a:prstGeom>
        </p:spPr>
        <p:txBody>
          <a:bodyPr/>
          <a:lstStyle/>
          <a:p>
            <a:pPr>
              <a:defRPr b="1" i="1"/>
            </a:pPr>
            <a:r>
              <a:rPr dirty="0"/>
              <a:t>Coaching and CIC holders</a:t>
            </a:r>
            <a:br>
              <a:rPr dirty="0"/>
            </a:br>
            <a:r>
              <a:rPr lang="en-GB" sz="1800" dirty="0"/>
              <a:t>CIC Panel 2021 based on initial work from Phil Baker</a:t>
            </a:r>
            <a:endParaRPr sz="1800" b="0" i="0" dirty="0"/>
          </a:p>
        </p:txBody>
      </p:sp>
      <p:pic>
        <p:nvPicPr>
          <p:cNvPr id="104" name="Content Placeholder 3" descr="Content Placeholder 3"/>
          <p:cNvPicPr>
            <a:picLocks noChangeAspect="1"/>
          </p:cNvPicPr>
          <p:nvPr/>
        </p:nvPicPr>
        <p:blipFill>
          <a:blip r:embed="rId2"/>
          <a:stretch>
            <a:fillRect/>
          </a:stretch>
        </p:blipFill>
        <p:spPr>
          <a:xfrm>
            <a:off x="1554690" y="2000239"/>
            <a:ext cx="6034618" cy="412592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4"/>
          <p:cNvSpPr txBox="1">
            <a:spLocks noGrp="1"/>
          </p:cNvSpPr>
          <p:nvPr>
            <p:ph type="title"/>
          </p:nvPr>
        </p:nvSpPr>
        <p:spPr>
          <a:prstGeom prst="rect">
            <a:avLst/>
          </a:prstGeom>
        </p:spPr>
        <p:txBody>
          <a:bodyPr>
            <a:normAutofit fontScale="90000"/>
          </a:bodyPr>
          <a:lstStyle/>
          <a:p>
            <a:pPr defTabSz="512063">
              <a:defRPr sz="2464" b="1" i="1"/>
            </a:pPr>
            <a:br>
              <a:rPr dirty="0"/>
            </a:br>
            <a:r>
              <a:rPr sz="4900" dirty="0"/>
              <a:t>Coaching Styles</a:t>
            </a:r>
            <a:br>
              <a:rPr dirty="0"/>
            </a:br>
            <a:endParaRPr dirty="0"/>
          </a:p>
        </p:txBody>
      </p:sp>
      <p:sp>
        <p:nvSpPr>
          <p:cNvPr id="131" name="Content Placeholder 5"/>
          <p:cNvSpPr txBox="1">
            <a:spLocks noGrp="1"/>
          </p:cNvSpPr>
          <p:nvPr>
            <p:ph type="body" sz="half" idx="1"/>
          </p:nvPr>
        </p:nvSpPr>
        <p:spPr>
          <a:xfrm>
            <a:off x="465423" y="1600200"/>
            <a:ext cx="4038601" cy="4525963"/>
          </a:xfrm>
          <a:prstGeom prst="rect">
            <a:avLst/>
          </a:prstGeom>
        </p:spPr>
        <p:txBody>
          <a:bodyPr/>
          <a:lstStyle/>
          <a:p>
            <a:pPr marL="0" indent="0">
              <a:lnSpc>
                <a:spcPct val="103500"/>
              </a:lnSpc>
              <a:spcBef>
                <a:spcPts val="1000"/>
              </a:spcBef>
              <a:buSzTx/>
              <a:buNone/>
              <a:defRPr sz="2300"/>
            </a:pPr>
            <a:endParaRPr dirty="0"/>
          </a:p>
          <a:p>
            <a:pPr marL="0" indent="0">
              <a:lnSpc>
                <a:spcPct val="103500"/>
              </a:lnSpc>
              <a:spcBef>
                <a:spcPts val="1000"/>
              </a:spcBef>
              <a:buSzTx/>
              <a:buNone/>
              <a:defRPr sz="2300" b="1"/>
            </a:pPr>
            <a:r>
              <a:rPr dirty="0"/>
              <a:t>Autocratic Style - Telling</a:t>
            </a:r>
          </a:p>
          <a:p>
            <a:pPr marL="0" indent="0">
              <a:lnSpc>
                <a:spcPct val="103500"/>
              </a:lnSpc>
              <a:spcBef>
                <a:spcPts val="1000"/>
              </a:spcBef>
              <a:buSzTx/>
              <a:buNone/>
              <a:defRPr sz="2300"/>
            </a:pPr>
            <a:r>
              <a:rPr dirty="0"/>
              <a:t>When using the Telling style the coach:</a:t>
            </a:r>
          </a:p>
          <a:p>
            <a:pPr>
              <a:lnSpc>
                <a:spcPct val="103500"/>
              </a:lnSpc>
              <a:spcBef>
                <a:spcPts val="1000"/>
              </a:spcBef>
              <a:buSzPts val="2300"/>
              <a:tabLst>
                <a:tab pos="457200" algn="l"/>
              </a:tabLst>
              <a:defRPr sz="2300"/>
            </a:pPr>
            <a:r>
              <a:rPr dirty="0"/>
              <a:t>decides on what is to be done and what is important</a:t>
            </a:r>
          </a:p>
          <a:p>
            <a:pPr>
              <a:lnSpc>
                <a:spcPct val="90000"/>
              </a:lnSpc>
              <a:spcBef>
                <a:spcPts val="500"/>
              </a:spcBef>
              <a:defRPr sz="2300"/>
            </a:pPr>
            <a:r>
              <a:rPr dirty="0"/>
              <a:t>defines what to do and how to do it- clients’ wants (not needs) ignored</a:t>
            </a:r>
          </a:p>
        </p:txBody>
      </p:sp>
      <p:pic>
        <p:nvPicPr>
          <p:cNvPr id="132" name="Content Placeholder 10" descr="Content Placeholder 10"/>
          <p:cNvPicPr>
            <a:picLocks noChangeAspect="1"/>
          </p:cNvPicPr>
          <p:nvPr/>
        </p:nvPicPr>
        <p:blipFill>
          <a:blip r:embed="rId2"/>
          <a:stretch>
            <a:fillRect/>
          </a:stretch>
        </p:blipFill>
        <p:spPr>
          <a:xfrm>
            <a:off x="4648200" y="2358866"/>
            <a:ext cx="4038600" cy="302895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lvl1pPr>
              <a:defRPr b="1" i="1"/>
            </a:lvl1pPr>
          </a:lstStyle>
          <a:p>
            <a:r>
              <a:rPr dirty="0"/>
              <a:t>Coaching Styles</a:t>
            </a:r>
          </a:p>
        </p:txBody>
      </p:sp>
      <p:sp>
        <p:nvSpPr>
          <p:cNvPr id="135" name="Content Placeholder 2"/>
          <p:cNvSpPr txBox="1">
            <a:spLocks noGrp="1"/>
          </p:cNvSpPr>
          <p:nvPr>
            <p:ph type="body" sz="half" idx="1"/>
          </p:nvPr>
        </p:nvSpPr>
        <p:spPr>
          <a:xfrm>
            <a:off x="457200" y="1600200"/>
            <a:ext cx="4038600" cy="4525963"/>
          </a:xfrm>
          <a:prstGeom prst="rect">
            <a:avLst/>
          </a:prstGeom>
        </p:spPr>
        <p:txBody>
          <a:bodyPr/>
          <a:lstStyle/>
          <a:p>
            <a:pPr marL="0" indent="0">
              <a:lnSpc>
                <a:spcPct val="92000"/>
              </a:lnSpc>
              <a:spcBef>
                <a:spcPts val="1000"/>
              </a:spcBef>
              <a:buSzTx/>
              <a:buNone/>
              <a:defRPr sz="2100" b="1"/>
            </a:pPr>
            <a:r>
              <a:rPr dirty="0"/>
              <a:t>Autocratic Style - Selling</a:t>
            </a:r>
          </a:p>
          <a:p>
            <a:pPr marL="0" indent="0">
              <a:lnSpc>
                <a:spcPct val="92000"/>
              </a:lnSpc>
              <a:spcBef>
                <a:spcPts val="1000"/>
              </a:spcBef>
              <a:buSzTx/>
              <a:buNone/>
              <a:defRPr sz="2100"/>
            </a:pPr>
            <a:r>
              <a:rPr dirty="0"/>
              <a:t>When using the Selling style the coach:</a:t>
            </a:r>
          </a:p>
          <a:p>
            <a:pPr>
              <a:lnSpc>
                <a:spcPct val="92000"/>
              </a:lnSpc>
              <a:spcBef>
                <a:spcPts val="1000"/>
              </a:spcBef>
              <a:buSzPts val="2100"/>
              <a:tabLst>
                <a:tab pos="457200" algn="l"/>
              </a:tabLst>
              <a:defRPr sz="2100"/>
            </a:pPr>
            <a:r>
              <a:rPr dirty="0"/>
              <a:t>decides on what is to be done</a:t>
            </a:r>
          </a:p>
          <a:p>
            <a:pPr>
              <a:lnSpc>
                <a:spcPct val="92000"/>
              </a:lnSpc>
              <a:spcBef>
                <a:spcPts val="1000"/>
              </a:spcBef>
              <a:buSzPts val="2100"/>
              <a:tabLst>
                <a:tab pos="457200" algn="l"/>
              </a:tabLst>
              <a:defRPr sz="2100"/>
            </a:pPr>
            <a:r>
              <a:rPr dirty="0"/>
              <a:t>explains what is required and the objectives</a:t>
            </a:r>
          </a:p>
          <a:p>
            <a:pPr>
              <a:lnSpc>
                <a:spcPct val="92000"/>
              </a:lnSpc>
              <a:spcBef>
                <a:spcPts val="1000"/>
              </a:spcBef>
              <a:buSzPts val="2100"/>
              <a:tabLst>
                <a:tab pos="457200" algn="l"/>
              </a:tabLst>
              <a:defRPr sz="2100"/>
            </a:pPr>
            <a:r>
              <a:rPr dirty="0"/>
              <a:t>ask clients questions to confirm their understanding</a:t>
            </a:r>
          </a:p>
          <a:p>
            <a:pPr>
              <a:lnSpc>
                <a:spcPct val="80000"/>
              </a:lnSpc>
              <a:spcBef>
                <a:spcPts val="500"/>
              </a:spcBef>
              <a:defRPr sz="2100"/>
            </a:pPr>
            <a:r>
              <a:rPr dirty="0"/>
              <a:t>defines what to do and how to do it</a:t>
            </a:r>
          </a:p>
        </p:txBody>
      </p:sp>
      <p:pic>
        <p:nvPicPr>
          <p:cNvPr id="136" name="Content Placeholder 8" descr="Content Placeholder 8"/>
          <p:cNvPicPr>
            <a:picLocks noChangeAspect="1"/>
          </p:cNvPicPr>
          <p:nvPr/>
        </p:nvPicPr>
        <p:blipFill>
          <a:blip r:embed="rId2"/>
          <a:stretch>
            <a:fillRect/>
          </a:stretch>
        </p:blipFill>
        <p:spPr>
          <a:xfrm>
            <a:off x="4985978" y="1600200"/>
            <a:ext cx="3363042" cy="452596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prstGeom prst="rect">
            <a:avLst/>
          </a:prstGeom>
        </p:spPr>
        <p:txBody>
          <a:bodyPr/>
          <a:lstStyle>
            <a:lvl1pPr>
              <a:defRPr b="1" i="1"/>
            </a:lvl1pPr>
          </a:lstStyle>
          <a:p>
            <a:r>
              <a:t>Coaching Styles</a:t>
            </a:r>
          </a:p>
        </p:txBody>
      </p:sp>
      <p:pic>
        <p:nvPicPr>
          <p:cNvPr id="139" name="Content Placeholder 7" descr="Content Placeholder 7"/>
          <p:cNvPicPr>
            <a:picLocks noChangeAspect="1"/>
          </p:cNvPicPr>
          <p:nvPr/>
        </p:nvPicPr>
        <p:blipFill>
          <a:blip r:embed="rId2"/>
          <a:stretch>
            <a:fillRect/>
          </a:stretch>
        </p:blipFill>
        <p:spPr>
          <a:xfrm>
            <a:off x="794978" y="1600200"/>
            <a:ext cx="3363042" cy="4525963"/>
          </a:xfrm>
          <a:prstGeom prst="rect">
            <a:avLst/>
          </a:prstGeom>
          <a:ln w="12700">
            <a:miter lim="400000"/>
          </a:ln>
        </p:spPr>
      </p:pic>
      <p:sp>
        <p:nvSpPr>
          <p:cNvPr id="140" name="Content Placeholder 3"/>
          <p:cNvSpPr txBox="1">
            <a:spLocks noGrp="1"/>
          </p:cNvSpPr>
          <p:nvPr>
            <p:ph type="body" sz="half" idx="1"/>
          </p:nvPr>
        </p:nvSpPr>
        <p:spPr>
          <a:xfrm>
            <a:off x="4648200" y="1600200"/>
            <a:ext cx="4038600" cy="4525963"/>
          </a:xfrm>
          <a:prstGeom prst="rect">
            <a:avLst/>
          </a:prstGeom>
        </p:spPr>
        <p:txBody>
          <a:bodyPr/>
          <a:lstStyle/>
          <a:p>
            <a:pPr marL="0" indent="0">
              <a:lnSpc>
                <a:spcPct val="103500"/>
              </a:lnSpc>
              <a:spcBef>
                <a:spcPts val="1000"/>
              </a:spcBef>
              <a:buSzTx/>
              <a:buNone/>
              <a:defRPr sz="2000" b="1"/>
            </a:pPr>
            <a:r>
              <a:rPr dirty="0"/>
              <a:t>Democratic Style - Sharing</a:t>
            </a:r>
            <a:endParaRPr sz="2200" dirty="0"/>
          </a:p>
          <a:p>
            <a:pPr>
              <a:lnSpc>
                <a:spcPct val="103500"/>
              </a:lnSpc>
              <a:spcBef>
                <a:spcPts val="1000"/>
              </a:spcBef>
              <a:defRPr sz="2000"/>
            </a:pPr>
            <a:r>
              <a:rPr dirty="0"/>
              <a:t>When using the Sharing style the coach:</a:t>
            </a:r>
            <a:endParaRPr sz="2500" dirty="0"/>
          </a:p>
          <a:p>
            <a:pPr>
              <a:lnSpc>
                <a:spcPct val="103500"/>
              </a:lnSpc>
              <a:spcBef>
                <a:spcPts val="1000"/>
              </a:spcBef>
              <a:buSzPts val="2000"/>
              <a:tabLst>
                <a:tab pos="457200" algn="l"/>
              </a:tabLst>
              <a:defRPr sz="2000"/>
            </a:pPr>
            <a:r>
              <a:rPr dirty="0"/>
              <a:t>outlines training requirements to participants</a:t>
            </a:r>
            <a:endParaRPr sz="2500" dirty="0"/>
          </a:p>
          <a:p>
            <a:pPr>
              <a:lnSpc>
                <a:spcPct val="103500"/>
              </a:lnSpc>
              <a:spcBef>
                <a:spcPts val="1000"/>
              </a:spcBef>
              <a:buSzPts val="2000"/>
              <a:tabLst>
                <a:tab pos="457200" algn="l"/>
              </a:tabLst>
              <a:defRPr sz="2000"/>
            </a:pPr>
            <a:r>
              <a:rPr dirty="0"/>
              <a:t>invites ideas/suggestions from the participants</a:t>
            </a:r>
            <a:endParaRPr sz="2500" dirty="0"/>
          </a:p>
          <a:p>
            <a:pPr>
              <a:lnSpc>
                <a:spcPct val="103500"/>
              </a:lnSpc>
              <a:spcBef>
                <a:spcPts val="1000"/>
              </a:spcBef>
              <a:buSzPts val="2000"/>
              <a:tabLst>
                <a:tab pos="457200" algn="l"/>
              </a:tabLst>
              <a:defRPr sz="2000"/>
            </a:pPr>
            <a:r>
              <a:rPr dirty="0"/>
              <a:t>makes decisions based on participants' suggestions</a:t>
            </a:r>
            <a:endParaRPr sz="2500" dirty="0"/>
          </a:p>
          <a:p>
            <a:pPr>
              <a:lnSpc>
                <a:spcPct val="90000"/>
              </a:lnSpc>
              <a:spcBef>
                <a:spcPts val="400"/>
              </a:spcBef>
              <a:defRPr sz="2000"/>
            </a:pPr>
            <a:r>
              <a:rPr dirty="0"/>
              <a:t>defines what to do and how to do it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prstGeom prst="rect">
            <a:avLst/>
          </a:prstGeom>
        </p:spPr>
        <p:txBody>
          <a:bodyPr>
            <a:normAutofit fontScale="90000"/>
          </a:bodyPr>
          <a:lstStyle/>
          <a:p>
            <a:pPr defTabSz="448055">
              <a:lnSpc>
                <a:spcPct val="115000"/>
              </a:lnSpc>
              <a:spcBef>
                <a:spcPts val="500"/>
              </a:spcBef>
              <a:defRPr sz="2156" b="1" i="1"/>
            </a:pPr>
            <a:br>
              <a:rPr dirty="0"/>
            </a:br>
            <a:r>
              <a:rPr sz="4900" dirty="0"/>
              <a:t>Learning</a:t>
            </a:r>
            <a:r>
              <a:rPr sz="4000" dirty="0"/>
              <a:t> </a:t>
            </a:r>
            <a:r>
              <a:rPr sz="4900" dirty="0"/>
              <a:t>Preferences</a:t>
            </a:r>
            <a:br>
              <a:rPr dirty="0"/>
            </a:br>
            <a:endParaRPr dirty="0"/>
          </a:p>
        </p:txBody>
      </p:sp>
      <p:sp>
        <p:nvSpPr>
          <p:cNvPr id="159" name="Content Placeholder 2"/>
          <p:cNvSpPr txBox="1">
            <a:spLocks noGrp="1"/>
          </p:cNvSpPr>
          <p:nvPr>
            <p:ph type="body" sz="half" idx="1"/>
          </p:nvPr>
        </p:nvSpPr>
        <p:spPr>
          <a:xfrm>
            <a:off x="457200" y="1600200"/>
            <a:ext cx="4038600" cy="4525963"/>
          </a:xfrm>
          <a:prstGeom prst="rect">
            <a:avLst/>
          </a:prstGeom>
        </p:spPr>
        <p:txBody>
          <a:bodyPr/>
          <a:lstStyle/>
          <a:p>
            <a:pPr marL="0" indent="0">
              <a:lnSpc>
                <a:spcPct val="115000"/>
              </a:lnSpc>
              <a:spcBef>
                <a:spcPts val="1000"/>
              </a:spcBef>
              <a:buSzTx/>
              <a:buNone/>
            </a:pPr>
            <a:r>
              <a:rPr dirty="0"/>
              <a:t>Coach should take these into account and adapt.</a:t>
            </a:r>
          </a:p>
          <a:p>
            <a:pPr>
              <a:lnSpc>
                <a:spcPct val="115000"/>
              </a:lnSpc>
              <a:spcBef>
                <a:spcPts val="1000"/>
              </a:spcBef>
            </a:pPr>
            <a:r>
              <a:rPr dirty="0"/>
              <a:t>Visual...watchers</a:t>
            </a:r>
          </a:p>
          <a:p>
            <a:pPr>
              <a:lnSpc>
                <a:spcPct val="115000"/>
              </a:lnSpc>
              <a:spcBef>
                <a:spcPts val="1000"/>
              </a:spcBef>
            </a:pPr>
            <a:r>
              <a:rPr dirty="0"/>
              <a:t>Audio... listeners</a:t>
            </a:r>
          </a:p>
          <a:p>
            <a:r>
              <a:rPr dirty="0" err="1"/>
              <a:t>Kinaesthetic</a:t>
            </a:r>
            <a:r>
              <a:rPr dirty="0"/>
              <a:t>....hands on ...doers</a:t>
            </a:r>
          </a:p>
          <a:p>
            <a:r>
              <a:rPr dirty="0"/>
              <a:t>Readers… learn from books</a:t>
            </a:r>
          </a:p>
        </p:txBody>
      </p:sp>
      <p:pic>
        <p:nvPicPr>
          <p:cNvPr id="160" name="Content Placeholder 5" descr="Content Placeholder 5"/>
          <p:cNvPicPr>
            <a:picLocks noChangeAspect="1"/>
          </p:cNvPicPr>
          <p:nvPr/>
        </p:nvPicPr>
        <p:blipFill>
          <a:blip r:embed="rId2"/>
          <a:stretch>
            <a:fillRect/>
          </a:stretch>
        </p:blipFill>
        <p:spPr>
          <a:xfrm>
            <a:off x="4985978" y="1600200"/>
            <a:ext cx="3363042" cy="452596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Box 1"/>
          <p:cNvSpPr txBox="1"/>
          <p:nvPr/>
        </p:nvSpPr>
        <p:spPr>
          <a:xfrm>
            <a:off x="801295" y="692695"/>
            <a:ext cx="7829442" cy="4462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i="1"/>
            </a:pPr>
            <a:r>
              <a:rPr dirty="0"/>
              <a:t>Learning Styles 2</a:t>
            </a:r>
          </a:p>
          <a:p>
            <a:pPr>
              <a:defRPr sz="2400"/>
            </a:pPr>
            <a:endParaRPr dirty="0"/>
          </a:p>
          <a:p>
            <a:pPr>
              <a:defRPr sz="2400"/>
            </a:pPr>
            <a:r>
              <a:rPr dirty="0"/>
              <a:t>ACTIVIST- Learn by doing, they have to be active.</a:t>
            </a:r>
          </a:p>
          <a:p>
            <a:pPr>
              <a:defRPr sz="2400"/>
            </a:pPr>
            <a:endParaRPr dirty="0"/>
          </a:p>
          <a:p>
            <a:pPr>
              <a:defRPr sz="2400"/>
            </a:pPr>
            <a:r>
              <a:rPr dirty="0"/>
              <a:t>REFLECTOR- hangs back watching and may want a few demonstrations before trying</a:t>
            </a:r>
            <a:r>
              <a:rPr lang="en-GB" dirty="0"/>
              <a:t>.</a:t>
            </a:r>
            <a:endParaRPr dirty="0"/>
          </a:p>
          <a:p>
            <a:pPr>
              <a:defRPr sz="2400"/>
            </a:pPr>
            <a:endParaRPr dirty="0"/>
          </a:p>
          <a:p>
            <a:pPr>
              <a:defRPr sz="2400"/>
            </a:pPr>
            <a:r>
              <a:rPr dirty="0"/>
              <a:t>THEORIST- asks lots of questions before trying</a:t>
            </a:r>
            <a:r>
              <a:rPr lang="en-GB" dirty="0"/>
              <a:t>.</a:t>
            </a:r>
            <a:endParaRPr dirty="0"/>
          </a:p>
          <a:p>
            <a:pPr>
              <a:defRPr sz="2400"/>
            </a:pPr>
            <a:endParaRPr dirty="0"/>
          </a:p>
          <a:p>
            <a:pPr>
              <a:defRPr sz="2400"/>
            </a:pPr>
            <a:r>
              <a:rPr dirty="0"/>
              <a:t>PRAGMATIST – not too bothered about why as long as it works</a:t>
            </a:r>
            <a:r>
              <a:rPr lang="en-GB" dirty="0"/>
              <a:t>.</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4"/>
          <p:cNvSpPr txBox="1">
            <a:spLocks noGrp="1"/>
          </p:cNvSpPr>
          <p:nvPr>
            <p:ph type="title"/>
          </p:nvPr>
        </p:nvSpPr>
        <p:spPr>
          <a:prstGeom prst="rect">
            <a:avLst/>
          </a:prstGeom>
        </p:spPr>
        <p:txBody>
          <a:bodyPr/>
          <a:lstStyle>
            <a:lvl1pPr>
              <a:defRPr b="1" i="1"/>
            </a:lvl1pPr>
          </a:lstStyle>
          <a:p>
            <a:r>
              <a:t>How much input – and when?</a:t>
            </a:r>
          </a:p>
        </p:txBody>
      </p:sp>
      <p:pic>
        <p:nvPicPr>
          <p:cNvPr id="165" name="Content Placeholder 6" descr="Content Placeholder 6"/>
          <p:cNvPicPr>
            <a:picLocks noChangeAspect="1"/>
          </p:cNvPicPr>
          <p:nvPr/>
        </p:nvPicPr>
        <p:blipFill>
          <a:blip r:embed="rId2"/>
          <a:stretch>
            <a:fillRect/>
          </a:stretch>
        </p:blipFill>
        <p:spPr>
          <a:xfrm>
            <a:off x="785785" y="1600200"/>
            <a:ext cx="7358115" cy="452596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title"/>
          </p:nvPr>
        </p:nvSpPr>
        <p:spPr>
          <a:prstGeom prst="rect">
            <a:avLst/>
          </a:prstGeom>
        </p:spPr>
        <p:txBody>
          <a:bodyPr/>
          <a:lstStyle>
            <a:lvl1pPr>
              <a:defRPr b="1" i="1"/>
            </a:lvl1pPr>
          </a:lstStyle>
          <a:p>
            <a:r>
              <a:t>Coaching Knowledge</a:t>
            </a:r>
          </a:p>
        </p:txBody>
      </p:sp>
      <p:pic>
        <p:nvPicPr>
          <p:cNvPr id="168" name="Content Placeholder 3" descr="Content Placeholder 3"/>
          <p:cNvPicPr>
            <a:picLocks noChangeAspect="1"/>
          </p:cNvPicPr>
          <p:nvPr/>
        </p:nvPicPr>
        <p:blipFill>
          <a:blip r:embed="rId2"/>
          <a:stretch>
            <a:fillRect/>
          </a:stretch>
        </p:blipFill>
        <p:spPr>
          <a:xfrm>
            <a:off x="2336430" y="1600200"/>
            <a:ext cx="4471140" cy="452596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
          <p:cNvSpPr txBox="1"/>
          <p:nvPr/>
        </p:nvSpPr>
        <p:spPr>
          <a:xfrm>
            <a:off x="1305352" y="476671"/>
            <a:ext cx="6677313" cy="6309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i="1"/>
            </a:pPr>
            <a:r>
              <a:rPr dirty="0"/>
              <a:t>Feedback</a:t>
            </a:r>
          </a:p>
          <a:p>
            <a:endParaRPr dirty="0"/>
          </a:p>
          <a:p>
            <a:r>
              <a:rPr dirty="0"/>
              <a:t>The</a:t>
            </a:r>
            <a:r>
              <a:rPr lang="en-GB" dirty="0"/>
              <a:t>s</a:t>
            </a:r>
            <a:r>
              <a:rPr dirty="0"/>
              <a:t>e are two of the ways we can receive feedback.</a:t>
            </a:r>
          </a:p>
          <a:p>
            <a:endParaRPr dirty="0"/>
          </a:p>
          <a:p>
            <a:r>
              <a:rPr b="1" dirty="0"/>
              <a:t>Intrinsic</a:t>
            </a:r>
            <a:r>
              <a:rPr dirty="0"/>
              <a:t>-from ourselves, for example, that felt smoother, that was harder than usual, lightbulb moment.</a:t>
            </a:r>
          </a:p>
          <a:p>
            <a:endParaRPr dirty="0"/>
          </a:p>
          <a:p>
            <a:r>
              <a:rPr b="1" dirty="0"/>
              <a:t>Extrinsic</a:t>
            </a:r>
            <a:r>
              <a:rPr dirty="0"/>
              <a:t>- from others, peers, coaches, an achievement, video.</a:t>
            </a:r>
          </a:p>
          <a:p>
            <a:endParaRPr dirty="0"/>
          </a:p>
          <a:p>
            <a:r>
              <a:rPr dirty="0"/>
              <a:t>Feedback needs to be given for a reason - development</a:t>
            </a:r>
          </a:p>
          <a:p>
            <a:endParaRPr dirty="0"/>
          </a:p>
          <a:p>
            <a:r>
              <a:rPr dirty="0"/>
              <a:t>Feedback needs to be S.M.A.R.T.</a:t>
            </a:r>
          </a:p>
          <a:p>
            <a:endParaRPr dirty="0"/>
          </a:p>
          <a:p>
            <a:r>
              <a:rPr dirty="0"/>
              <a:t>Use of Questioning- This allows the client to develop a higher understanding of what they are doing rather than the coach telling them all the time. We are coaching an adventurous activity where we are expecting the client to leave us and go and participate independently in a harsh environment. We should ensure the</a:t>
            </a:r>
            <a:r>
              <a:rPr lang="en-GB" dirty="0"/>
              <a:t> clients</a:t>
            </a:r>
            <a:r>
              <a:rPr dirty="0"/>
              <a:t> know what </a:t>
            </a:r>
            <a:r>
              <a:rPr lang="en-GB" dirty="0"/>
              <a:t>they</a:t>
            </a:r>
            <a:r>
              <a:rPr dirty="0"/>
              <a:t> are capable of doing and what they should not be attempting when they leave us.</a:t>
            </a:r>
          </a:p>
          <a:p>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1"/>
          <p:cNvSpPr txBox="1"/>
          <p:nvPr/>
        </p:nvSpPr>
        <p:spPr>
          <a:xfrm>
            <a:off x="458830" y="170984"/>
            <a:ext cx="7829441" cy="6586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i="1"/>
            </a:pPr>
            <a:r>
              <a:rPr dirty="0"/>
              <a:t>Feedback 2</a:t>
            </a:r>
          </a:p>
          <a:p>
            <a:r>
              <a:rPr dirty="0"/>
              <a:t>S- </a:t>
            </a:r>
            <a:r>
              <a:rPr b="1" dirty="0"/>
              <a:t>Specific</a:t>
            </a:r>
            <a:r>
              <a:rPr dirty="0"/>
              <a:t>, for example, if someone has rigged a traverse line into a Y hang and everything is under tension tell them that “the good thing is everything is tensioned” don’t just say good. Equally, if the “y” hang is too low say that “it is too low as it prevents the ascending caver from getting off the pitch and onto the traverse line easily”.</a:t>
            </a:r>
          </a:p>
          <a:p>
            <a:r>
              <a:rPr dirty="0"/>
              <a:t>M-M</a:t>
            </a:r>
            <a:r>
              <a:rPr b="1" dirty="0"/>
              <a:t>easured,</a:t>
            </a:r>
            <a:r>
              <a:rPr dirty="0"/>
              <a:t> for example, “did you put more or less effort into that ascent compared to the last pitch?”</a:t>
            </a:r>
          </a:p>
          <a:p>
            <a:r>
              <a:rPr dirty="0"/>
              <a:t>A-</a:t>
            </a:r>
            <a:r>
              <a:rPr b="1" dirty="0"/>
              <a:t>Achievable, </a:t>
            </a:r>
            <a:r>
              <a:rPr dirty="0"/>
              <a:t>for example, Don’t expect miracles. The caver shouldn’t be expected to perform a mid rope changeover if they have only just put an SRT kit on for the first time, but they should remember to tighten their chest harness once suspended.</a:t>
            </a:r>
          </a:p>
          <a:p>
            <a:r>
              <a:rPr dirty="0"/>
              <a:t>R-</a:t>
            </a:r>
            <a:r>
              <a:rPr b="1" dirty="0"/>
              <a:t>Realistic, </a:t>
            </a:r>
            <a:r>
              <a:rPr dirty="0"/>
              <a:t>for example, don’t give too much information. Keep it short and simple.</a:t>
            </a:r>
          </a:p>
          <a:p>
            <a:r>
              <a:rPr dirty="0"/>
              <a:t>T- </a:t>
            </a:r>
            <a:r>
              <a:rPr b="1" dirty="0"/>
              <a:t>Timely,</a:t>
            </a:r>
            <a:r>
              <a:rPr dirty="0"/>
              <a:t> given at the correct time (see below). Environmental considerations as well, such as not in the middle of a wet pitch.</a:t>
            </a:r>
            <a:endParaRPr lang="en-GB" dirty="0"/>
          </a:p>
          <a:p>
            <a:endParaRPr dirty="0"/>
          </a:p>
          <a:p>
            <a:r>
              <a:rPr dirty="0"/>
              <a:t>Hot Feedback - given at the time. If someone does something well a quick, well worded, piece of feedback is good, or a quick stop if something is likely to lead to an unsafe situation. This should not be a long distracting piece of feedback. </a:t>
            </a:r>
          </a:p>
          <a:p>
            <a:r>
              <a:rPr dirty="0"/>
              <a:t>After the event- when a client has finished a task allow them to stop and compose themselves and then the coach and participant can have a conversation.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noGrp="1"/>
          </p:cNvSpPr>
          <p:nvPr>
            <p:ph type="title"/>
          </p:nvPr>
        </p:nvSpPr>
        <p:spPr>
          <a:prstGeom prst="rect">
            <a:avLst/>
          </a:prstGeom>
        </p:spPr>
        <p:txBody>
          <a:bodyPr/>
          <a:lstStyle/>
          <a:p>
            <a:pPr marL="168021" indent="-168021" defTabSz="448055">
              <a:lnSpc>
                <a:spcPct val="115000"/>
              </a:lnSpc>
              <a:spcBef>
                <a:spcPts val="500"/>
              </a:spcBef>
              <a:defRPr sz="2156" b="1" i="1"/>
            </a:pPr>
            <a:br/>
            <a:r>
              <a:t>Quality Coaching….in reality?</a:t>
            </a:r>
            <a:br/>
            <a:endParaRPr/>
          </a:p>
        </p:txBody>
      </p:sp>
      <p:sp>
        <p:nvSpPr>
          <p:cNvPr id="175" name="Content Placeholder 2"/>
          <p:cNvSpPr txBox="1">
            <a:spLocks noGrp="1"/>
          </p:cNvSpPr>
          <p:nvPr>
            <p:ph type="body" sz="half" idx="1"/>
          </p:nvPr>
        </p:nvSpPr>
        <p:spPr>
          <a:xfrm>
            <a:off x="457200" y="1600200"/>
            <a:ext cx="4038600" cy="4525963"/>
          </a:xfrm>
          <a:prstGeom prst="rect">
            <a:avLst/>
          </a:prstGeom>
        </p:spPr>
        <p:txBody>
          <a:bodyPr/>
          <a:lstStyle/>
          <a:p>
            <a:pPr marL="342899" indent="-342899">
              <a:lnSpc>
                <a:spcPct val="92000"/>
              </a:lnSpc>
              <a:spcBef>
                <a:spcPts val="1000"/>
              </a:spcBef>
              <a:defRPr sz="1900"/>
            </a:pPr>
            <a:r>
              <a:t>Planning  </a:t>
            </a:r>
            <a:r>
              <a:rPr>
                <a:latin typeface="Wingdings"/>
                <a:ea typeface="Wingdings"/>
                <a:cs typeface="Wingdings"/>
                <a:sym typeface="Wingdings"/>
              </a:rPr>
              <a:t></a:t>
            </a:r>
          </a:p>
          <a:p>
            <a:pPr marL="342899" indent="-342899">
              <a:lnSpc>
                <a:spcPct val="92000"/>
              </a:lnSpc>
              <a:spcBef>
                <a:spcPts val="1000"/>
              </a:spcBef>
              <a:defRPr sz="1900"/>
            </a:pPr>
            <a:r>
              <a:t>Prior assessment  </a:t>
            </a:r>
            <a:r>
              <a:rPr>
                <a:latin typeface="Wingdings"/>
                <a:ea typeface="Wingdings"/>
                <a:cs typeface="Wingdings"/>
                <a:sym typeface="Wingdings"/>
              </a:rPr>
              <a:t></a:t>
            </a:r>
          </a:p>
          <a:p>
            <a:pPr marL="342899" indent="-342899">
              <a:lnSpc>
                <a:spcPct val="92000"/>
              </a:lnSpc>
              <a:spcBef>
                <a:spcPts val="1000"/>
              </a:spcBef>
              <a:defRPr sz="1900"/>
            </a:pPr>
            <a:endParaRPr>
              <a:latin typeface="Wingdings"/>
              <a:ea typeface="Wingdings"/>
              <a:cs typeface="Wingdings"/>
              <a:sym typeface="Wingdings"/>
            </a:endParaRPr>
          </a:p>
          <a:p>
            <a:pPr marL="342899" indent="-342899">
              <a:lnSpc>
                <a:spcPct val="92000"/>
              </a:lnSpc>
              <a:spcBef>
                <a:spcPts val="1000"/>
              </a:spcBef>
              <a:defRPr sz="1900"/>
            </a:pPr>
            <a:r>
              <a:t>Session assessment   </a:t>
            </a:r>
            <a:r>
              <a:rPr>
                <a:latin typeface="Wingdings"/>
                <a:ea typeface="Wingdings"/>
                <a:cs typeface="Wingdings"/>
                <a:sym typeface="Wingdings"/>
              </a:rPr>
              <a:t></a:t>
            </a:r>
          </a:p>
          <a:p>
            <a:pPr marL="342899" indent="-342899">
              <a:lnSpc>
                <a:spcPct val="92000"/>
              </a:lnSpc>
              <a:spcBef>
                <a:spcPts val="1000"/>
              </a:spcBef>
              <a:defRPr sz="1900"/>
            </a:pPr>
            <a:endParaRPr>
              <a:latin typeface="Wingdings"/>
              <a:ea typeface="Wingdings"/>
              <a:cs typeface="Wingdings"/>
              <a:sym typeface="Wingdings"/>
            </a:endParaRPr>
          </a:p>
          <a:p>
            <a:pPr marL="342899" indent="-342899">
              <a:lnSpc>
                <a:spcPct val="92000"/>
              </a:lnSpc>
              <a:spcBef>
                <a:spcPts val="1000"/>
              </a:spcBef>
              <a:defRPr sz="1900"/>
            </a:pPr>
            <a:r>
              <a:t>Range of styles and techniques </a:t>
            </a:r>
            <a:r>
              <a:rPr>
                <a:latin typeface="Wingdings"/>
                <a:ea typeface="Wingdings"/>
                <a:cs typeface="Wingdings"/>
                <a:sym typeface="Wingdings"/>
              </a:rPr>
              <a:t></a:t>
            </a:r>
          </a:p>
          <a:p>
            <a:pPr marL="342899" indent="-342899">
              <a:lnSpc>
                <a:spcPct val="92000"/>
              </a:lnSpc>
              <a:spcBef>
                <a:spcPts val="1000"/>
              </a:spcBef>
              <a:defRPr sz="1900"/>
            </a:pPr>
            <a:r>
              <a:t>Individual and group engagement</a:t>
            </a:r>
            <a:r>
              <a:rPr>
                <a:latin typeface="Wingdings"/>
                <a:ea typeface="Wingdings"/>
                <a:cs typeface="Wingdings"/>
                <a:sym typeface="Wingdings"/>
              </a:rPr>
              <a:t></a:t>
            </a:r>
          </a:p>
          <a:p>
            <a:pPr marL="342899" indent="-342899">
              <a:lnSpc>
                <a:spcPct val="80000"/>
              </a:lnSpc>
              <a:spcBef>
                <a:spcPts val="400"/>
              </a:spcBef>
              <a:defRPr sz="1900"/>
            </a:pPr>
            <a:r>
              <a:t>Review </a:t>
            </a:r>
            <a:r>
              <a:rPr>
                <a:latin typeface="Wingdings"/>
                <a:ea typeface="Wingdings"/>
                <a:cs typeface="Wingdings"/>
                <a:sym typeface="Wingdings"/>
              </a:rPr>
              <a:t></a:t>
            </a:r>
          </a:p>
        </p:txBody>
      </p:sp>
      <p:sp>
        <p:nvSpPr>
          <p:cNvPr id="176" name="Content Placeholder 3"/>
          <p:cNvSpPr txBox="1"/>
          <p:nvPr/>
        </p:nvSpPr>
        <p:spPr>
          <a:xfrm>
            <a:off x="4416918" y="1600200"/>
            <a:ext cx="4216851"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42899" indent="-342899">
              <a:lnSpc>
                <a:spcPct val="80000"/>
              </a:lnSpc>
              <a:spcBef>
                <a:spcPts val="400"/>
              </a:spcBef>
              <a:buSzPct val="100000"/>
              <a:buFont typeface="Arial"/>
              <a:buChar char="•"/>
              <a:defRPr sz="1900"/>
            </a:pPr>
            <a:r>
              <a:t>setting up the coaching environment</a:t>
            </a:r>
          </a:p>
          <a:p>
            <a:pPr>
              <a:lnSpc>
                <a:spcPct val="80000"/>
              </a:lnSpc>
              <a:spcBef>
                <a:spcPts val="400"/>
              </a:spcBef>
              <a:defRPr sz="1900"/>
            </a:pPr>
            <a:endParaRPr/>
          </a:p>
          <a:p>
            <a:pPr marL="342899" indent="-342899">
              <a:lnSpc>
                <a:spcPct val="80000"/>
              </a:lnSpc>
              <a:spcBef>
                <a:spcPts val="400"/>
              </a:spcBef>
              <a:buSzPct val="100000"/>
              <a:buFont typeface="Arial"/>
              <a:buChar char="•"/>
              <a:defRPr sz="1900"/>
            </a:pPr>
            <a:r>
              <a:t>where they say they are</a:t>
            </a:r>
          </a:p>
          <a:p>
            <a:pPr>
              <a:lnSpc>
                <a:spcPct val="80000"/>
              </a:lnSpc>
              <a:spcBef>
                <a:spcPts val="400"/>
              </a:spcBef>
              <a:defRPr sz="1900"/>
            </a:pPr>
            <a:endParaRPr/>
          </a:p>
          <a:p>
            <a:pPr marL="342899" indent="-342899">
              <a:lnSpc>
                <a:spcPct val="80000"/>
              </a:lnSpc>
              <a:spcBef>
                <a:spcPts val="400"/>
              </a:spcBef>
              <a:buSzPct val="100000"/>
              <a:buFont typeface="Arial"/>
              <a:buChar char="•"/>
              <a:defRPr sz="1900"/>
            </a:pPr>
            <a:r>
              <a:t>where they actually are</a:t>
            </a:r>
          </a:p>
          <a:p>
            <a:pPr marL="342899" indent="-342899">
              <a:lnSpc>
                <a:spcPct val="80000"/>
              </a:lnSpc>
              <a:spcBef>
                <a:spcPts val="400"/>
              </a:spcBef>
              <a:buSzPct val="100000"/>
              <a:buFont typeface="Arial"/>
              <a:buChar char="•"/>
              <a:defRPr sz="1900"/>
            </a:pPr>
            <a:endParaRPr/>
          </a:p>
          <a:p>
            <a:pPr>
              <a:lnSpc>
                <a:spcPct val="80000"/>
              </a:lnSpc>
              <a:spcBef>
                <a:spcPts val="400"/>
              </a:spcBef>
              <a:defRPr sz="1900"/>
            </a:pPr>
            <a:endParaRPr/>
          </a:p>
          <a:p>
            <a:pPr marL="342899" indent="-342899">
              <a:lnSpc>
                <a:spcPct val="80000"/>
              </a:lnSpc>
              <a:spcBef>
                <a:spcPts val="400"/>
              </a:spcBef>
              <a:buSzPct val="100000"/>
              <a:buFont typeface="Arial"/>
              <a:buChar char="•"/>
              <a:defRPr sz="1900"/>
            </a:pPr>
            <a:r>
              <a:t>demonstrations/instructions/ questioning/explore/feedback</a:t>
            </a:r>
          </a:p>
          <a:p>
            <a:pPr marL="342899" indent="-342899">
              <a:lnSpc>
                <a:spcPct val="80000"/>
              </a:lnSpc>
              <a:spcBef>
                <a:spcPts val="400"/>
              </a:spcBef>
              <a:buSzPct val="100000"/>
              <a:buFont typeface="Arial"/>
              <a:buChar char="•"/>
              <a:defRPr sz="1900"/>
            </a:pPr>
            <a:r>
              <a:t>busy clients</a:t>
            </a:r>
          </a:p>
          <a:p>
            <a:pPr marL="342899" indent="-342899">
              <a:lnSpc>
                <a:spcPct val="80000"/>
              </a:lnSpc>
              <a:spcBef>
                <a:spcPts val="400"/>
              </a:spcBef>
              <a:buSzPct val="100000"/>
              <a:buFont typeface="Arial"/>
              <a:buChar char="•"/>
              <a:defRPr sz="1900"/>
            </a:pPr>
            <a:r>
              <a:t>action plans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3"/>
          <p:cNvSpPr txBox="1">
            <a:spLocks noGrp="1"/>
          </p:cNvSpPr>
          <p:nvPr>
            <p:ph type="title"/>
          </p:nvPr>
        </p:nvSpPr>
        <p:spPr>
          <a:prstGeom prst="rect">
            <a:avLst/>
          </a:prstGeom>
        </p:spPr>
        <p:txBody>
          <a:bodyPr/>
          <a:lstStyle/>
          <a:p>
            <a:pPr defTabSz="512063">
              <a:defRPr sz="2464" b="1" i="1"/>
            </a:pPr>
            <a:br/>
            <a:r>
              <a:t>Coaching is…</a:t>
            </a:r>
            <a:br/>
            <a:endParaRPr/>
          </a:p>
        </p:txBody>
      </p:sp>
      <p:sp>
        <p:nvSpPr>
          <p:cNvPr id="107" name="Content Placeholder 4"/>
          <p:cNvSpPr txBox="1">
            <a:spLocks noGrp="1"/>
          </p:cNvSpPr>
          <p:nvPr>
            <p:ph type="body" sz="half" idx="1"/>
          </p:nvPr>
        </p:nvSpPr>
        <p:spPr>
          <a:xfrm>
            <a:off x="457200" y="1600200"/>
            <a:ext cx="4038600" cy="4525963"/>
          </a:xfrm>
          <a:prstGeom prst="rect">
            <a:avLst/>
          </a:prstGeom>
        </p:spPr>
        <p:txBody>
          <a:bodyPr/>
          <a:lstStyle/>
          <a:p>
            <a:pPr marL="0" indent="0">
              <a:lnSpc>
                <a:spcPct val="92000"/>
              </a:lnSpc>
              <a:spcBef>
                <a:spcPts val="1000"/>
              </a:spcBef>
              <a:buSzTx/>
              <a:buNone/>
              <a:defRPr sz="2100" i="1"/>
            </a:pPr>
            <a:r>
              <a:rPr dirty="0"/>
              <a:t>“a process that enables learning and development to occur and thus performance to improve. To be successful</a:t>
            </a:r>
            <a:r>
              <a:rPr lang="en-GB" dirty="0"/>
              <a:t>,</a:t>
            </a:r>
            <a:r>
              <a:rPr dirty="0"/>
              <a:t> a Coach requires a knowledge and understanding of process</a:t>
            </a:r>
            <a:r>
              <a:rPr lang="en-GB" dirty="0"/>
              <a:t>,</a:t>
            </a:r>
            <a:r>
              <a:rPr dirty="0"/>
              <a:t> as well as the variety of styles, skills and techniques that are appropriate to the context in which the coaching takes place</a:t>
            </a:r>
            <a:r>
              <a:rPr lang="en-GB" dirty="0"/>
              <a:t>.</a:t>
            </a:r>
            <a:endParaRPr dirty="0"/>
          </a:p>
          <a:p>
            <a:pPr marL="0" indent="0">
              <a:lnSpc>
                <a:spcPct val="92000"/>
              </a:lnSpc>
              <a:spcBef>
                <a:spcPts val="1000"/>
              </a:spcBef>
              <a:buSzTx/>
              <a:buNone/>
              <a:defRPr sz="2100" i="1"/>
            </a:pPr>
            <a:r>
              <a:rPr dirty="0"/>
              <a:t>Eric </a:t>
            </a:r>
            <a:r>
              <a:rPr dirty="0" err="1"/>
              <a:t>Parsloe</a:t>
            </a:r>
            <a:r>
              <a:rPr dirty="0"/>
              <a:t>, The Manager as Coach and Mentor (1999).</a:t>
            </a:r>
          </a:p>
        </p:txBody>
      </p:sp>
      <p:pic>
        <p:nvPicPr>
          <p:cNvPr id="108" name="Content Placeholder 6" descr="Content Placeholder 6"/>
          <p:cNvPicPr>
            <a:picLocks noChangeAspect="1"/>
          </p:cNvPicPr>
          <p:nvPr/>
        </p:nvPicPr>
        <p:blipFill>
          <a:blip r:embed="rId2"/>
          <a:stretch>
            <a:fillRect/>
          </a:stretch>
        </p:blipFill>
        <p:spPr>
          <a:xfrm>
            <a:off x="4648200" y="2348706"/>
            <a:ext cx="4038600" cy="302895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4"/>
          <p:cNvSpPr txBox="1"/>
          <p:nvPr/>
        </p:nvSpPr>
        <p:spPr>
          <a:xfrm>
            <a:off x="945311" y="836711"/>
            <a:ext cx="7469402" cy="4920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400" b="1" i="1">
                <a:latin typeface="Arial"/>
                <a:ea typeface="Arial"/>
                <a:cs typeface="Arial"/>
                <a:sym typeface="Arial"/>
              </a:defRPr>
            </a:pPr>
            <a:r>
              <a:t>		The 4 P’s…</a:t>
            </a:r>
          </a:p>
          <a:p>
            <a:endParaRPr/>
          </a:p>
          <a:p>
            <a:pPr>
              <a:defRPr sz="2400">
                <a:latin typeface="Arial"/>
                <a:ea typeface="Arial"/>
                <a:cs typeface="Arial"/>
                <a:sym typeface="Arial"/>
              </a:defRPr>
            </a:pPr>
            <a:r>
              <a:t>Perfect Practice makes for Permanent Perfection</a:t>
            </a:r>
          </a:p>
          <a:p>
            <a:pPr>
              <a:defRPr sz="2400">
                <a:latin typeface="Arial"/>
                <a:ea typeface="Arial"/>
                <a:cs typeface="Arial"/>
                <a:sym typeface="Arial"/>
              </a:defRPr>
            </a:pPr>
            <a:endParaRPr/>
          </a:p>
          <a:p>
            <a:pPr>
              <a:defRPr sz="2400">
                <a:latin typeface="Arial"/>
                <a:ea typeface="Arial"/>
                <a:cs typeface="Arial"/>
                <a:sym typeface="Arial"/>
              </a:defRPr>
            </a:pPr>
            <a:r>
              <a:t>And....</a:t>
            </a:r>
          </a:p>
          <a:p>
            <a:pPr>
              <a:defRPr sz="2400">
                <a:latin typeface="Arial"/>
                <a:ea typeface="Arial"/>
                <a:cs typeface="Arial"/>
                <a:sym typeface="Arial"/>
              </a:defRPr>
            </a:pPr>
            <a:endParaRPr/>
          </a:p>
          <a:p>
            <a:pPr>
              <a:defRPr sz="2400">
                <a:latin typeface="Arial"/>
                <a:ea typeface="Arial"/>
                <a:cs typeface="Arial"/>
                <a:sym typeface="Arial"/>
              </a:defRPr>
            </a:pPr>
            <a:r>
              <a:t>Encourage (and demonstrate) best practice</a:t>
            </a:r>
          </a:p>
          <a:p>
            <a:pPr>
              <a:defRPr sz="2400">
                <a:latin typeface="Arial"/>
                <a:ea typeface="Arial"/>
                <a:cs typeface="Arial"/>
                <a:sym typeface="Arial"/>
              </a:defRPr>
            </a:pPr>
            <a:endParaRPr/>
          </a:p>
          <a:p>
            <a:pPr>
              <a:defRPr sz="2400">
                <a:latin typeface="Arial"/>
                <a:ea typeface="Arial"/>
                <a:cs typeface="Arial"/>
                <a:sym typeface="Arial"/>
              </a:defRPr>
            </a:pPr>
            <a:r>
              <a:t>When teaching, </a:t>
            </a:r>
            <a:r>
              <a:rPr u="sng"/>
              <a:t>never</a:t>
            </a:r>
            <a:r>
              <a:t> say </a:t>
            </a:r>
            <a:r>
              <a:rPr i="1"/>
              <a:t>‘normally I’d use a screwgate here….’ </a:t>
            </a:r>
            <a:r>
              <a:t>or </a:t>
            </a:r>
          </a:p>
          <a:p>
            <a:pPr>
              <a:defRPr sz="2400">
                <a:latin typeface="Arial"/>
                <a:ea typeface="Arial"/>
                <a:cs typeface="Arial"/>
                <a:sym typeface="Arial"/>
              </a:defRPr>
            </a:pPr>
            <a:r>
              <a:t>‘</a:t>
            </a:r>
            <a:r>
              <a:rPr i="1"/>
              <a:t>normally I’d tie that off</a:t>
            </a:r>
            <a:r>
              <a:t>’...….they’ll mostly remember what they </a:t>
            </a:r>
            <a:r>
              <a:rPr u="sng"/>
              <a:t>see</a:t>
            </a:r>
            <a:r>
              <a:t> not what you </a:t>
            </a:r>
            <a:r>
              <a:rPr u="sng"/>
              <a:t>say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
          <p:cNvSpPr txBox="1"/>
          <p:nvPr/>
        </p:nvSpPr>
        <p:spPr>
          <a:xfrm>
            <a:off x="945311" y="548679"/>
            <a:ext cx="7325386" cy="5400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i="1"/>
            </a:pPr>
            <a:r>
              <a:t>TRAINING AND ASSESSMENT</a:t>
            </a:r>
          </a:p>
          <a:p>
            <a:endParaRPr/>
          </a:p>
          <a:p>
            <a:r>
              <a:t>Part of the work of a CIC is training and assessing LCMLA candidates and others for site specific assessments.</a:t>
            </a:r>
          </a:p>
          <a:p>
            <a:endParaRPr/>
          </a:p>
          <a:p>
            <a:r>
              <a:t>Be accurate and do not personalise things.</a:t>
            </a:r>
          </a:p>
          <a:p>
            <a:endParaRPr/>
          </a:p>
          <a:p>
            <a:r>
              <a:t>You are assessing against a syllabus (in the case of LCMLA)</a:t>
            </a:r>
          </a:p>
          <a:p>
            <a:endParaRPr/>
          </a:p>
          <a:p>
            <a:r>
              <a:t>Consistent vs one off mistake</a:t>
            </a:r>
          </a:p>
          <a:p>
            <a:endParaRPr/>
          </a:p>
          <a:p>
            <a:r>
              <a:t>It is OK to make a mistake, no one is perfect, and no one expects 100%</a:t>
            </a:r>
          </a:p>
          <a:p>
            <a:endParaRPr/>
          </a:p>
          <a:p>
            <a:r>
              <a:t>Get quality evidence to give quality feedback - record events of the assessment, write things down, take pictures and explain to candidates that a lot of writing does not mean a lot of mistakes, that you are writing to give accurate feedback and result.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4"/>
          <p:cNvSpPr txBox="1">
            <a:spLocks noGrp="1"/>
          </p:cNvSpPr>
          <p:nvPr>
            <p:ph type="title"/>
          </p:nvPr>
        </p:nvSpPr>
        <p:spPr>
          <a:prstGeom prst="rect">
            <a:avLst/>
          </a:prstGeom>
        </p:spPr>
        <p:txBody>
          <a:bodyPr/>
          <a:lstStyle>
            <a:lvl1pPr defTabSz="886968">
              <a:defRPr sz="3783" b="1" i="1"/>
            </a:lvl1pPr>
          </a:lstStyle>
          <a:p>
            <a:r>
              <a:t>Finally...aim to create a relaxed learning environment</a:t>
            </a:r>
          </a:p>
        </p:txBody>
      </p:sp>
      <p:pic>
        <p:nvPicPr>
          <p:cNvPr id="183" name="Content Placeholder 8" descr="Content Placeholder 8"/>
          <p:cNvPicPr>
            <a:picLocks noChangeAspect="1"/>
          </p:cNvPicPr>
          <p:nvPr/>
        </p:nvPicPr>
        <p:blipFill>
          <a:blip r:embed="rId2"/>
          <a:stretch>
            <a:fillRect/>
          </a:stretch>
        </p:blipFill>
        <p:spPr>
          <a:xfrm>
            <a:off x="1438640" y="1600200"/>
            <a:ext cx="6266719" cy="452596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Getting your client to plan the session"/>
          <p:cNvSpPr txBox="1">
            <a:spLocks noGrp="1"/>
          </p:cNvSpPr>
          <p:nvPr>
            <p:ph type="title"/>
          </p:nvPr>
        </p:nvSpPr>
        <p:spPr>
          <a:prstGeom prst="rect">
            <a:avLst/>
          </a:prstGeom>
        </p:spPr>
        <p:txBody>
          <a:bodyPr/>
          <a:lstStyle>
            <a:lvl1pPr defTabSz="799368">
              <a:defRPr sz="4092" b="1" i="1"/>
            </a:lvl1pPr>
          </a:lstStyle>
          <a:p>
            <a:r>
              <a:t>Getting your client to plan the session </a:t>
            </a:r>
          </a:p>
        </p:txBody>
      </p:sp>
      <p:sp>
        <p:nvSpPr>
          <p:cNvPr id="111" name="What does the client want from the session?…"/>
          <p:cNvSpPr txBox="1">
            <a:spLocks noGrp="1"/>
          </p:cNvSpPr>
          <p:nvPr>
            <p:ph type="body" sz="half" idx="1"/>
          </p:nvPr>
        </p:nvSpPr>
        <p:spPr>
          <a:xfrm>
            <a:off x="457200" y="1600200"/>
            <a:ext cx="4038600" cy="4525963"/>
          </a:xfrm>
          <a:prstGeom prst="rect">
            <a:avLst/>
          </a:prstGeom>
        </p:spPr>
        <p:txBody>
          <a:bodyPr/>
          <a:lstStyle/>
          <a:p>
            <a:r>
              <a:t>What does the client want from the session?</a:t>
            </a:r>
          </a:p>
          <a:p>
            <a:r>
              <a:t>Ask “If you got everything you want from this session, how would you know?”</a:t>
            </a:r>
          </a:p>
          <a:p>
            <a:r>
              <a:t>Ask “What difference would that make to your caving?”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eedback and measuring outcomes"/>
          <p:cNvSpPr txBox="1">
            <a:spLocks noGrp="1"/>
          </p:cNvSpPr>
          <p:nvPr>
            <p:ph type="title"/>
          </p:nvPr>
        </p:nvSpPr>
        <p:spPr>
          <a:prstGeom prst="rect">
            <a:avLst/>
          </a:prstGeom>
        </p:spPr>
        <p:txBody>
          <a:bodyPr/>
          <a:lstStyle>
            <a:lvl1pPr defTabSz="905255">
              <a:defRPr sz="4356" b="1" i="1"/>
            </a:lvl1pPr>
          </a:lstStyle>
          <a:p>
            <a:r>
              <a:t>Feedback and measuring outcomes</a:t>
            </a:r>
          </a:p>
        </p:txBody>
      </p:sp>
      <p:sp>
        <p:nvSpPr>
          <p:cNvPr id="114" name="Only the client can decide if the session was any good for them…"/>
          <p:cNvSpPr txBox="1">
            <a:spLocks noGrp="1"/>
          </p:cNvSpPr>
          <p:nvPr>
            <p:ph type="body" sz="half" idx="1"/>
          </p:nvPr>
        </p:nvSpPr>
        <p:spPr>
          <a:xfrm>
            <a:off x="457200" y="1600200"/>
            <a:ext cx="4038600" cy="4525963"/>
          </a:xfrm>
          <a:prstGeom prst="rect">
            <a:avLst/>
          </a:prstGeom>
        </p:spPr>
        <p:txBody>
          <a:bodyPr/>
          <a:lstStyle/>
          <a:p>
            <a:pPr marL="276067" indent="-276067" defTabSz="736182">
              <a:spcBef>
                <a:spcPts val="400"/>
              </a:spcBef>
              <a:defRPr sz="2328"/>
            </a:pPr>
            <a:r>
              <a:t>Only the client can decide if the session was any use for them</a:t>
            </a:r>
            <a:endParaRPr sz="2231"/>
          </a:p>
          <a:p>
            <a:pPr marL="276067" indent="-276067" defTabSz="736182">
              <a:spcBef>
                <a:spcPts val="400"/>
              </a:spcBef>
              <a:defRPr sz="2328"/>
            </a:pPr>
            <a:r>
              <a:t>Practitioners who rate themselves highly are often rated poorly by clients, and vice versa</a:t>
            </a:r>
            <a:endParaRPr sz="2231"/>
          </a:p>
          <a:p>
            <a:pPr marL="276067" indent="-276067" defTabSz="736182">
              <a:spcBef>
                <a:spcPts val="400"/>
              </a:spcBef>
              <a:defRPr sz="2328"/>
            </a:pPr>
            <a:r>
              <a:t>Listen to what clients want from the session and give them what they tell you they need</a:t>
            </a:r>
            <a:endParaRPr sz="2231"/>
          </a:p>
          <a:p>
            <a:pPr marL="276067" indent="-276067" defTabSz="736182">
              <a:spcBef>
                <a:spcPts val="400"/>
              </a:spcBef>
              <a:defRPr sz="2328"/>
            </a:pPr>
            <a:r>
              <a:t>Be patient and kind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4"/>
          <p:cNvSpPr txBox="1">
            <a:spLocks noGrp="1"/>
          </p:cNvSpPr>
          <p:nvPr>
            <p:ph type="title"/>
          </p:nvPr>
        </p:nvSpPr>
        <p:spPr>
          <a:xfrm>
            <a:off x="457199" y="273050"/>
            <a:ext cx="3008315" cy="1162050"/>
          </a:xfrm>
          <a:prstGeom prst="rect">
            <a:avLst/>
          </a:prstGeom>
        </p:spPr>
        <p:txBody>
          <a:bodyPr/>
          <a:lstStyle>
            <a:lvl1pPr>
              <a:defRPr sz="4400" i="1"/>
            </a:lvl1pPr>
          </a:lstStyle>
          <a:p>
            <a:r>
              <a:t>CLAP</a:t>
            </a:r>
          </a:p>
        </p:txBody>
      </p:sp>
      <p:pic>
        <p:nvPicPr>
          <p:cNvPr id="117" name="Content Placeholder 7" descr="Content Placeholder 7"/>
          <p:cNvPicPr>
            <a:picLocks noChangeAspect="1"/>
          </p:cNvPicPr>
          <p:nvPr/>
        </p:nvPicPr>
        <p:blipFill>
          <a:blip r:embed="rId2"/>
          <a:stretch>
            <a:fillRect/>
          </a:stretch>
        </p:blipFill>
        <p:spPr>
          <a:xfrm>
            <a:off x="4355975" y="833007"/>
            <a:ext cx="3969867" cy="5293156"/>
          </a:xfrm>
          <a:prstGeom prst="rect">
            <a:avLst/>
          </a:prstGeom>
          <a:ln w="12700">
            <a:miter lim="400000"/>
          </a:ln>
        </p:spPr>
      </p:pic>
      <p:sp>
        <p:nvSpPr>
          <p:cNvPr id="118" name="Text Placeholder 6"/>
          <p:cNvSpPr txBox="1">
            <a:spLocks noGrp="1"/>
          </p:cNvSpPr>
          <p:nvPr>
            <p:ph type="body" sz="half" idx="1"/>
          </p:nvPr>
        </p:nvSpPr>
        <p:spPr>
          <a:xfrm>
            <a:off x="457199" y="1435100"/>
            <a:ext cx="3008315" cy="4691063"/>
          </a:xfrm>
          <a:prstGeom prst="rect">
            <a:avLst/>
          </a:prstGeom>
        </p:spPr>
        <p:txBody>
          <a:bodyPr/>
          <a:lstStyle/>
          <a:p>
            <a:pPr marL="0" indent="0">
              <a:spcBef>
                <a:spcPts val="500"/>
              </a:spcBef>
              <a:buSzTx/>
              <a:buNone/>
              <a:defRPr sz="2200">
                <a:latin typeface="Arial"/>
                <a:ea typeface="Arial"/>
                <a:cs typeface="Arial"/>
                <a:sym typeface="Arial"/>
              </a:defRPr>
            </a:pPr>
            <a:r>
              <a:t>Leadership needs to be safe and effective to coach well</a:t>
            </a:r>
            <a:endParaRPr sz="1200"/>
          </a:p>
          <a:p>
            <a:pPr marL="0" indent="0">
              <a:spcBef>
                <a:spcPts val="600"/>
              </a:spcBef>
              <a:buSzTx/>
              <a:buNone/>
              <a:defRPr sz="2900" b="1">
                <a:latin typeface="Arial"/>
                <a:ea typeface="Arial"/>
                <a:cs typeface="Arial"/>
                <a:sym typeface="Arial"/>
              </a:defRPr>
            </a:pPr>
            <a:r>
              <a:t>C</a:t>
            </a:r>
            <a:r>
              <a:rPr sz="2200" b="0"/>
              <a:t>ommunication</a:t>
            </a:r>
            <a:endParaRPr sz="1200"/>
          </a:p>
          <a:p>
            <a:pPr marL="0" indent="0">
              <a:spcBef>
                <a:spcPts val="600"/>
              </a:spcBef>
              <a:buSzTx/>
              <a:buNone/>
              <a:defRPr sz="2900" b="1">
                <a:latin typeface="Arial"/>
                <a:ea typeface="Arial"/>
                <a:cs typeface="Arial"/>
                <a:sym typeface="Arial"/>
              </a:defRPr>
            </a:pPr>
            <a:r>
              <a:t>L</a:t>
            </a:r>
            <a:r>
              <a:rPr sz="2200" b="0"/>
              <a:t>ine of Sight (see relevant participants)</a:t>
            </a:r>
            <a:endParaRPr sz="1200"/>
          </a:p>
          <a:p>
            <a:pPr marL="0" indent="0">
              <a:spcBef>
                <a:spcPts val="600"/>
              </a:spcBef>
              <a:buSzTx/>
              <a:buNone/>
              <a:defRPr sz="2900" b="1">
                <a:latin typeface="Arial"/>
                <a:ea typeface="Arial"/>
                <a:cs typeface="Arial"/>
                <a:sym typeface="Arial"/>
              </a:defRPr>
            </a:pPr>
            <a:r>
              <a:t>A</a:t>
            </a:r>
            <a:r>
              <a:rPr sz="2200" b="0"/>
              <a:t>voidance  or Awareness (of potential problems)</a:t>
            </a:r>
            <a:endParaRPr sz="1200"/>
          </a:p>
          <a:p>
            <a:pPr marL="0" indent="0">
              <a:spcBef>
                <a:spcPts val="600"/>
              </a:spcBef>
              <a:buSzTx/>
              <a:buNone/>
              <a:defRPr sz="2900" b="1">
                <a:latin typeface="Arial"/>
                <a:ea typeface="Arial"/>
                <a:cs typeface="Arial"/>
                <a:sym typeface="Arial"/>
              </a:defRPr>
            </a:pPr>
            <a:r>
              <a:t>P</a:t>
            </a:r>
            <a:r>
              <a:rPr sz="2200" b="0"/>
              <a:t>osition of maximum usefulness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p:nvPr>
        </p:nvSpPr>
        <p:spPr>
          <a:xfrm>
            <a:off x="457199" y="273050"/>
            <a:ext cx="3008315" cy="584182"/>
          </a:xfrm>
          <a:prstGeom prst="rect">
            <a:avLst/>
          </a:prstGeom>
        </p:spPr>
        <p:txBody>
          <a:bodyPr/>
          <a:lstStyle>
            <a:lvl1pPr>
              <a:defRPr sz="2800" i="1"/>
            </a:lvl1pPr>
          </a:lstStyle>
          <a:p>
            <a:r>
              <a:t>Coaching Mantras</a:t>
            </a:r>
          </a:p>
        </p:txBody>
      </p:sp>
      <p:pic>
        <p:nvPicPr>
          <p:cNvPr id="121" name="Content Placeholder 4" descr="Content Placeholder 4"/>
          <p:cNvPicPr>
            <a:picLocks noChangeAspect="1"/>
          </p:cNvPicPr>
          <p:nvPr/>
        </p:nvPicPr>
        <p:blipFill>
          <a:blip r:embed="rId2"/>
          <a:stretch>
            <a:fillRect/>
          </a:stretch>
        </p:blipFill>
        <p:spPr>
          <a:xfrm>
            <a:off x="3936007" y="273050"/>
            <a:ext cx="4389836" cy="5853113"/>
          </a:xfrm>
          <a:prstGeom prst="rect">
            <a:avLst/>
          </a:prstGeom>
          <a:ln w="12700">
            <a:miter lim="400000"/>
          </a:ln>
        </p:spPr>
      </p:pic>
      <p:sp>
        <p:nvSpPr>
          <p:cNvPr id="122" name="Text Placeholder 3"/>
          <p:cNvSpPr txBox="1">
            <a:spLocks noGrp="1"/>
          </p:cNvSpPr>
          <p:nvPr>
            <p:ph type="body" sz="half" idx="1"/>
          </p:nvPr>
        </p:nvSpPr>
        <p:spPr>
          <a:xfrm>
            <a:off x="457199" y="857231"/>
            <a:ext cx="3008315" cy="6000770"/>
          </a:xfrm>
          <a:prstGeom prst="rect">
            <a:avLst/>
          </a:prstGeom>
        </p:spPr>
        <p:txBody>
          <a:bodyPr/>
          <a:lstStyle/>
          <a:p>
            <a:pPr marL="0" indent="0">
              <a:spcBef>
                <a:spcPts val="400"/>
              </a:spcBef>
              <a:buSzTx/>
              <a:buNone/>
              <a:defRPr sz="2000" b="1"/>
            </a:pPr>
            <a:r>
              <a:rPr dirty="0"/>
              <a:t>PPPQ</a:t>
            </a:r>
            <a:r>
              <a:rPr lang="en-GB" dirty="0"/>
              <a:t>A</a:t>
            </a:r>
            <a:r>
              <a:rPr dirty="0"/>
              <a:t> – </a:t>
            </a:r>
            <a:r>
              <a:rPr b="0" dirty="0"/>
              <a:t>does the session  have</a:t>
            </a:r>
            <a:endParaRPr sz="1400" dirty="0"/>
          </a:p>
          <a:p>
            <a:pPr marL="0" indent="0">
              <a:spcBef>
                <a:spcPts val="400"/>
              </a:spcBef>
              <a:buSzTx/>
              <a:buNone/>
              <a:defRPr sz="2000" b="1"/>
            </a:pPr>
            <a:r>
              <a:rPr dirty="0"/>
              <a:t>P</a:t>
            </a:r>
            <a:r>
              <a:rPr b="0" dirty="0"/>
              <a:t>ace</a:t>
            </a:r>
            <a:endParaRPr sz="1400" dirty="0"/>
          </a:p>
          <a:p>
            <a:pPr marL="0" indent="0">
              <a:spcBef>
                <a:spcPts val="400"/>
              </a:spcBef>
              <a:buSzTx/>
              <a:buNone/>
              <a:defRPr sz="2000" b="1"/>
            </a:pPr>
            <a:r>
              <a:rPr dirty="0"/>
              <a:t>P</a:t>
            </a:r>
            <a:r>
              <a:rPr b="0" dirty="0"/>
              <a:t>urpose</a:t>
            </a:r>
            <a:endParaRPr sz="1400" dirty="0"/>
          </a:p>
          <a:p>
            <a:pPr marL="0" indent="0">
              <a:spcBef>
                <a:spcPts val="400"/>
              </a:spcBef>
              <a:buSzTx/>
              <a:buNone/>
              <a:defRPr sz="2000" b="1"/>
            </a:pPr>
            <a:r>
              <a:rPr dirty="0"/>
              <a:t>P</a:t>
            </a:r>
            <a:r>
              <a:rPr b="0" dirty="0"/>
              <a:t>rogression</a:t>
            </a:r>
            <a:endParaRPr sz="1400" dirty="0"/>
          </a:p>
          <a:p>
            <a:pPr marL="0" indent="0">
              <a:spcBef>
                <a:spcPts val="400"/>
              </a:spcBef>
              <a:buSzTx/>
              <a:buNone/>
              <a:defRPr sz="2000" b="1"/>
            </a:pPr>
            <a:r>
              <a:rPr dirty="0"/>
              <a:t>Q</a:t>
            </a:r>
            <a:r>
              <a:rPr b="0" dirty="0"/>
              <a:t>uestioning</a:t>
            </a:r>
            <a:r>
              <a:rPr dirty="0"/>
              <a:t> </a:t>
            </a:r>
            <a:endParaRPr sz="1400" dirty="0"/>
          </a:p>
          <a:p>
            <a:pPr marL="0" indent="0">
              <a:spcBef>
                <a:spcPts val="400"/>
              </a:spcBef>
              <a:buSzTx/>
              <a:buNone/>
              <a:defRPr sz="2000" b="1"/>
            </a:pPr>
            <a:r>
              <a:rPr dirty="0"/>
              <a:t>A</a:t>
            </a:r>
            <a:r>
              <a:rPr b="0" dirty="0"/>
              <a:t>nalysis</a:t>
            </a:r>
            <a:endParaRPr sz="1400" dirty="0"/>
          </a:p>
          <a:p>
            <a:pPr marL="0" indent="0">
              <a:spcBef>
                <a:spcPts val="300"/>
              </a:spcBef>
              <a:buSzTx/>
              <a:buNone/>
              <a:defRPr sz="2000" b="1"/>
            </a:pPr>
            <a:endParaRPr sz="1400" dirty="0"/>
          </a:p>
          <a:p>
            <a:pPr marL="0" indent="0">
              <a:spcBef>
                <a:spcPts val="400"/>
              </a:spcBef>
              <a:buSzTx/>
              <a:buNone/>
              <a:defRPr sz="2000"/>
            </a:pPr>
            <a:r>
              <a:rPr dirty="0"/>
              <a:t>Is it leading to</a:t>
            </a:r>
            <a:endParaRPr sz="1400" dirty="0"/>
          </a:p>
          <a:p>
            <a:pPr marL="0" indent="0">
              <a:spcBef>
                <a:spcPts val="400"/>
              </a:spcBef>
              <a:buSzTx/>
              <a:buNone/>
              <a:defRPr sz="2000" b="1"/>
            </a:pPr>
            <a:r>
              <a:rPr dirty="0"/>
              <a:t>S</a:t>
            </a:r>
            <a:r>
              <a:rPr b="0" dirty="0"/>
              <a:t>afe</a:t>
            </a:r>
            <a:endParaRPr sz="1400" dirty="0"/>
          </a:p>
          <a:p>
            <a:pPr marL="0" indent="0">
              <a:spcBef>
                <a:spcPts val="400"/>
              </a:spcBef>
              <a:buSzTx/>
              <a:buNone/>
              <a:defRPr sz="2000" b="1"/>
            </a:pPr>
            <a:r>
              <a:rPr dirty="0"/>
              <a:t>E</a:t>
            </a:r>
            <a:r>
              <a:rPr b="0" dirty="0"/>
              <a:t>ffective</a:t>
            </a:r>
            <a:endParaRPr sz="1400" dirty="0"/>
          </a:p>
          <a:p>
            <a:pPr marL="0" indent="0">
              <a:spcBef>
                <a:spcPts val="400"/>
              </a:spcBef>
              <a:buSzTx/>
              <a:buNone/>
              <a:defRPr sz="2000" b="1"/>
            </a:pPr>
            <a:r>
              <a:rPr dirty="0"/>
              <a:t>E</a:t>
            </a:r>
            <a:r>
              <a:rPr b="0" dirty="0"/>
              <a:t>fficient</a:t>
            </a:r>
            <a:endParaRPr sz="1400" dirty="0"/>
          </a:p>
          <a:p>
            <a:pPr marL="0" indent="0">
              <a:spcBef>
                <a:spcPts val="400"/>
              </a:spcBef>
              <a:buSzTx/>
              <a:buNone/>
              <a:defRPr sz="2000" b="1"/>
            </a:pPr>
            <a:r>
              <a:rPr dirty="0"/>
              <a:t>C</a:t>
            </a:r>
            <a:r>
              <a:rPr b="0" dirty="0"/>
              <a:t>onfident</a:t>
            </a:r>
            <a:endParaRPr sz="1400" dirty="0"/>
          </a:p>
          <a:p>
            <a:pPr marL="0" indent="0">
              <a:spcBef>
                <a:spcPts val="400"/>
              </a:spcBef>
              <a:buSzTx/>
              <a:buNone/>
              <a:defRPr sz="2000"/>
            </a:pPr>
            <a:r>
              <a:rPr dirty="0"/>
              <a:t>cavers/techniques...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
          <p:cNvSpPr txBox="1"/>
          <p:nvPr/>
        </p:nvSpPr>
        <p:spPr>
          <a:xfrm>
            <a:off x="729287" y="548679"/>
            <a:ext cx="7613418" cy="4231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i="1"/>
            </a:pPr>
            <a:r>
              <a:t>COACHING STYLES</a:t>
            </a:r>
          </a:p>
          <a:p>
            <a:pPr algn="just"/>
            <a:endParaRPr/>
          </a:p>
          <a:p>
            <a:pPr algn="just"/>
            <a:r>
              <a:t>There is a broad spectrum of coaching styles from Command where the coach is making all of the decisions, to Learner initiated where the coach is acting as a mentor. Command styles tend to be more about instruction than coaching, which demands patient dialogue.</a:t>
            </a:r>
          </a:p>
          <a:p>
            <a:pPr algn="just"/>
            <a:endParaRPr/>
          </a:p>
          <a:p>
            <a:pPr algn="just"/>
            <a:r>
              <a:t>So for a CIC teaching SRT to a novice the style will be very command when helping a student put an SRT kit on but observing a caver rig a new pitch after a previous training session the coach may use questioning/affirmation in a guided discovery style.</a:t>
            </a:r>
          </a:p>
          <a:p>
            <a:pPr algn="jus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Table 6"/>
          <p:cNvGraphicFramePr/>
          <p:nvPr/>
        </p:nvGraphicFramePr>
        <p:xfrm>
          <a:off x="251519" y="350871"/>
          <a:ext cx="8496943" cy="5486400"/>
        </p:xfrm>
        <a:graphic>
          <a:graphicData uri="http://schemas.openxmlformats.org/drawingml/2006/table">
            <a:tbl>
              <a:tblPr firstRow="1" bandRow="1">
                <a:tableStyleId>{4C3C2611-4C71-4FC5-86AE-919BDF0F9419}</a:tableStyleId>
              </a:tblPr>
              <a:tblGrid>
                <a:gridCol w="1611489">
                  <a:extLst>
                    <a:ext uri="{9D8B030D-6E8A-4147-A177-3AD203B41FA5}">
                      <a16:colId xmlns:a16="http://schemas.microsoft.com/office/drawing/2014/main" val="20000"/>
                    </a:ext>
                  </a:extLst>
                </a:gridCol>
                <a:gridCol w="3808974">
                  <a:extLst>
                    <a:ext uri="{9D8B030D-6E8A-4147-A177-3AD203B41FA5}">
                      <a16:colId xmlns:a16="http://schemas.microsoft.com/office/drawing/2014/main" val="20001"/>
                    </a:ext>
                  </a:extLst>
                </a:gridCol>
                <a:gridCol w="1464991">
                  <a:extLst>
                    <a:ext uri="{9D8B030D-6E8A-4147-A177-3AD203B41FA5}">
                      <a16:colId xmlns:a16="http://schemas.microsoft.com/office/drawing/2014/main" val="20002"/>
                    </a:ext>
                  </a:extLst>
                </a:gridCol>
                <a:gridCol w="1611489">
                  <a:extLst>
                    <a:ext uri="{9D8B030D-6E8A-4147-A177-3AD203B41FA5}">
                      <a16:colId xmlns:a16="http://schemas.microsoft.com/office/drawing/2014/main" val="20003"/>
                    </a:ext>
                  </a:extLst>
                </a:gridCol>
              </a:tblGrid>
              <a:tr h="360445">
                <a:tc>
                  <a:txBody>
                    <a:bodyPr/>
                    <a:lstStyle/>
                    <a:p>
                      <a:pPr algn="l">
                        <a:defRPr sz="1800" b="0">
                          <a:solidFill>
                            <a:srgbClr val="000000"/>
                          </a:solidFill>
                        </a:defRPr>
                      </a:pPr>
                      <a:r>
                        <a:rPr b="1">
                          <a:solidFill>
                            <a:srgbClr val="FFFFFF"/>
                          </a:solidFill>
                        </a:rPr>
                        <a:t>Coaching style</a:t>
                      </a:r>
                    </a:p>
                  </a:txBody>
                  <a:tcPr marL="45720" marR="45720" horzOverflow="overflow"/>
                </a:tc>
                <a:tc>
                  <a:txBody>
                    <a:bodyPr/>
                    <a:lstStyle/>
                    <a:p>
                      <a:pPr algn="l">
                        <a:defRPr sz="1800" b="0">
                          <a:solidFill>
                            <a:srgbClr val="000000"/>
                          </a:solidFill>
                        </a:defRPr>
                      </a:pPr>
                      <a:r>
                        <a:rPr b="1">
                          <a:solidFill>
                            <a:srgbClr val="FFFFFF"/>
                          </a:solidFill>
                        </a:rPr>
                        <a:t>Interaction</a:t>
                      </a:r>
                    </a:p>
                  </a:txBody>
                  <a:tcPr marL="45720" marR="45720" horzOverflow="overflow"/>
                </a:tc>
                <a:tc>
                  <a:txBody>
                    <a:bodyPr/>
                    <a:lstStyle/>
                    <a:p>
                      <a:pPr algn="l">
                        <a:defRPr sz="1800" b="0">
                          <a:solidFill>
                            <a:srgbClr val="000000"/>
                          </a:solidFill>
                        </a:defRPr>
                      </a:pPr>
                      <a:r>
                        <a:rPr b="1">
                          <a:solidFill>
                            <a:srgbClr val="FFFFFF"/>
                          </a:solidFill>
                        </a:rPr>
                        <a:t>Role of Coach</a:t>
                      </a:r>
                    </a:p>
                  </a:txBody>
                  <a:tcPr marL="45720" marR="45720" horzOverflow="overflow"/>
                </a:tc>
                <a:tc>
                  <a:txBody>
                    <a:bodyPr/>
                    <a:lstStyle/>
                    <a:p>
                      <a:pPr algn="l">
                        <a:defRPr sz="1800" b="0">
                          <a:solidFill>
                            <a:srgbClr val="000000"/>
                          </a:solidFill>
                        </a:defRPr>
                      </a:pPr>
                      <a:r>
                        <a:rPr b="1">
                          <a:solidFill>
                            <a:srgbClr val="FFFFFF"/>
                          </a:solidFill>
                        </a:rPr>
                        <a:t>Role of Participant</a:t>
                      </a:r>
                    </a:p>
                  </a:txBody>
                  <a:tcPr marL="45720" marR="45720" horzOverflow="overflow"/>
                </a:tc>
                <a:extLst>
                  <a:ext uri="{0D108BD9-81ED-4DB2-BD59-A6C34878D82A}">
                    <a16:rowId xmlns:a16="http://schemas.microsoft.com/office/drawing/2014/main" val="10000"/>
                  </a:ext>
                </a:extLst>
              </a:tr>
              <a:tr h="514921">
                <a:tc>
                  <a:txBody>
                    <a:bodyPr/>
                    <a:lstStyle/>
                    <a:p>
                      <a:pPr algn="l">
                        <a:defRPr sz="1800"/>
                      </a:pPr>
                      <a:r>
                        <a:t>Command (A)</a:t>
                      </a:r>
                    </a:p>
                  </a:txBody>
                  <a:tcPr marL="45720" marR="45720" horzOverflow="overflow"/>
                </a:tc>
                <a:tc>
                  <a:txBody>
                    <a:bodyPr/>
                    <a:lstStyle/>
                    <a:p>
                      <a:pPr algn="l">
                        <a:defRPr sz="1800"/>
                      </a:pPr>
                      <a:r>
                        <a:t>Coach’ makes decisions. Participant copies and complies with decisions and instructions</a:t>
                      </a:r>
                    </a:p>
                  </a:txBody>
                  <a:tcPr marL="45720" marR="45720" horzOverflow="overflow"/>
                </a:tc>
                <a:tc>
                  <a:txBody>
                    <a:bodyPr/>
                    <a:lstStyle/>
                    <a:p>
                      <a:pPr algn="l">
                        <a:defRPr sz="1800"/>
                      </a:pPr>
                      <a:r>
                        <a:t>Instructing</a:t>
                      </a:r>
                    </a:p>
                  </a:txBody>
                  <a:tcPr marL="45720" marR="45720" horzOverflow="overflow"/>
                </a:tc>
                <a:tc>
                  <a:txBody>
                    <a:bodyPr/>
                    <a:lstStyle/>
                    <a:p>
                      <a:pPr algn="l">
                        <a:defRPr sz="1800"/>
                      </a:pPr>
                      <a:r>
                        <a:t>Copying</a:t>
                      </a:r>
                    </a:p>
                  </a:txBody>
                  <a:tcPr marL="45720" marR="45720" horzOverflow="overflow"/>
                </a:tc>
                <a:extLst>
                  <a:ext uri="{0D108BD9-81ED-4DB2-BD59-A6C34878D82A}">
                    <a16:rowId xmlns:a16="http://schemas.microsoft.com/office/drawing/2014/main" val="10001"/>
                  </a:ext>
                </a:extLst>
              </a:tr>
              <a:tr h="514921">
                <a:tc>
                  <a:txBody>
                    <a:bodyPr/>
                    <a:lstStyle/>
                    <a:p>
                      <a:pPr algn="l">
                        <a:defRPr sz="1800"/>
                      </a:pPr>
                      <a:r>
                        <a:t>Practice (B)</a:t>
                      </a:r>
                    </a:p>
                  </a:txBody>
                  <a:tcPr marL="45720" marR="45720" horzOverflow="overflow"/>
                </a:tc>
                <a:tc>
                  <a:txBody>
                    <a:bodyPr/>
                    <a:lstStyle/>
                    <a:p>
                      <a:pPr algn="l">
                        <a:defRPr sz="1800"/>
                      </a:pPr>
                      <a:r>
                        <a:t>Coach sets up opportunities giving feedback to a participant who is working at own pace on tasks set. </a:t>
                      </a:r>
                    </a:p>
                  </a:txBody>
                  <a:tcPr marL="45720" marR="45720" horzOverflow="overflow"/>
                </a:tc>
                <a:tc>
                  <a:txBody>
                    <a:bodyPr/>
                    <a:lstStyle/>
                    <a:p>
                      <a:pPr algn="l">
                        <a:defRPr sz="1800"/>
                      </a:pPr>
                      <a:r>
                        <a:t>Establishing</a:t>
                      </a:r>
                    </a:p>
                  </a:txBody>
                  <a:tcPr marL="45720" marR="45720" horzOverflow="overflow"/>
                </a:tc>
                <a:tc>
                  <a:txBody>
                    <a:bodyPr/>
                    <a:lstStyle/>
                    <a:p>
                      <a:pPr algn="l">
                        <a:defRPr sz="1800"/>
                      </a:pPr>
                      <a:r>
                        <a:t>Repeating and Improving</a:t>
                      </a:r>
                    </a:p>
                  </a:txBody>
                  <a:tcPr marL="45720" marR="45720" horzOverflow="overflow"/>
                </a:tc>
                <a:extLst>
                  <a:ext uri="{0D108BD9-81ED-4DB2-BD59-A6C34878D82A}">
                    <a16:rowId xmlns:a16="http://schemas.microsoft.com/office/drawing/2014/main" val="10002"/>
                  </a:ext>
                </a:extLst>
              </a:tr>
              <a:tr h="514921">
                <a:tc>
                  <a:txBody>
                    <a:bodyPr/>
                    <a:lstStyle/>
                    <a:p>
                      <a:pPr algn="l">
                        <a:defRPr sz="1800"/>
                      </a:pPr>
                      <a:r>
                        <a:t>Reciprocal (C)</a:t>
                      </a:r>
                    </a:p>
                  </a:txBody>
                  <a:tcPr marL="45720" marR="45720" horzOverflow="overflow"/>
                </a:tc>
                <a:tc>
                  <a:txBody>
                    <a:bodyPr/>
                    <a:lstStyle/>
                    <a:p>
                      <a:pPr algn="l">
                        <a:defRPr sz="1800"/>
                      </a:pPr>
                      <a:r>
                        <a:t>Participants work together, receiving feedback from each other. Coach provides reference points for feedback</a:t>
                      </a:r>
                    </a:p>
                  </a:txBody>
                  <a:tcPr marL="45720" marR="45720" horzOverflow="overflow"/>
                </a:tc>
                <a:tc>
                  <a:txBody>
                    <a:bodyPr/>
                    <a:lstStyle/>
                    <a:p>
                      <a:pPr algn="l">
                        <a:defRPr sz="1800"/>
                      </a:pPr>
                      <a:r>
                        <a:t>Supporting</a:t>
                      </a:r>
                    </a:p>
                  </a:txBody>
                  <a:tcPr marL="45720" marR="45720" horzOverflow="overflow"/>
                </a:tc>
                <a:tc>
                  <a:txBody>
                    <a:bodyPr/>
                    <a:lstStyle/>
                    <a:p>
                      <a:pPr algn="l">
                        <a:defRPr sz="1800"/>
                      </a:pPr>
                      <a:r>
                        <a:t>Performing and peer assessing</a:t>
                      </a:r>
                    </a:p>
                  </a:txBody>
                  <a:tcPr marL="45720" marR="45720" horzOverflow="overflow"/>
                </a:tc>
                <a:extLst>
                  <a:ext uri="{0D108BD9-81ED-4DB2-BD59-A6C34878D82A}">
                    <a16:rowId xmlns:a16="http://schemas.microsoft.com/office/drawing/2014/main" val="10003"/>
                  </a:ext>
                </a:extLst>
              </a:tr>
              <a:tr h="514921">
                <a:tc>
                  <a:txBody>
                    <a:bodyPr/>
                    <a:lstStyle/>
                    <a:p>
                      <a:pPr algn="l">
                        <a:defRPr sz="1800"/>
                      </a:pPr>
                      <a:r>
                        <a:t>Self-Check (D)</a:t>
                      </a:r>
                    </a:p>
                  </a:txBody>
                  <a:tcPr marL="45720" marR="45720" horzOverflow="overflow"/>
                </a:tc>
                <a:tc>
                  <a:txBody>
                    <a:bodyPr/>
                    <a:lstStyle/>
                    <a:p>
                      <a:pPr algn="l">
                        <a:defRPr sz="1800"/>
                      </a:pPr>
                      <a:r>
                        <a:t>Coach agrees criteria for success. Participants check own performance against these.</a:t>
                      </a:r>
                    </a:p>
                  </a:txBody>
                  <a:tcPr marL="45720" marR="45720" horzOverflow="overflow"/>
                </a:tc>
                <a:tc>
                  <a:txBody>
                    <a:bodyPr/>
                    <a:lstStyle/>
                    <a:p>
                      <a:pPr algn="l">
                        <a:defRPr sz="1800"/>
                      </a:pPr>
                      <a:r>
                        <a:t>Directing</a:t>
                      </a:r>
                    </a:p>
                  </a:txBody>
                  <a:tcPr marL="45720" marR="45720" horzOverflow="overflow"/>
                </a:tc>
                <a:tc>
                  <a:txBody>
                    <a:bodyPr/>
                    <a:lstStyle/>
                    <a:p>
                      <a:pPr algn="l">
                        <a:defRPr sz="1800"/>
                      </a:pPr>
                      <a:r>
                        <a:t>Self-assessing</a:t>
                      </a:r>
                    </a:p>
                  </a:txBody>
                  <a:tcPr marL="45720" marR="45720" horzOverflow="overflow"/>
                </a:tc>
                <a:extLst>
                  <a:ext uri="{0D108BD9-81ED-4DB2-BD59-A6C34878D82A}">
                    <a16:rowId xmlns:a16="http://schemas.microsoft.com/office/drawing/2014/main" val="10004"/>
                  </a:ext>
                </a:extLst>
              </a:tr>
              <a:tr h="669397">
                <a:tc>
                  <a:txBody>
                    <a:bodyPr/>
                    <a:lstStyle/>
                    <a:p>
                      <a:pPr algn="l">
                        <a:defRPr sz="1800"/>
                      </a:pPr>
                      <a:r>
                        <a:t>Inclusion (E)</a:t>
                      </a:r>
                    </a:p>
                  </a:txBody>
                  <a:tcPr marL="45720" marR="45720" horzOverflow="overflow"/>
                </a:tc>
                <a:tc>
                  <a:txBody>
                    <a:bodyPr/>
                    <a:lstStyle/>
                    <a:p>
                      <a:pPr algn="l">
                        <a:defRPr sz="1800"/>
                      </a:pPr>
                      <a:r>
                        <a:t>Coach sets out a variety of tasks/opportunities. Participants select which task is most appropriate for their abilities and/or motivations.</a:t>
                      </a:r>
                    </a:p>
                  </a:txBody>
                  <a:tcPr marL="45720" marR="45720" horzOverflow="overflow"/>
                </a:tc>
                <a:tc>
                  <a:txBody>
                    <a:bodyPr/>
                    <a:lstStyle/>
                    <a:p>
                      <a:pPr algn="l">
                        <a:defRPr sz="1800"/>
                      </a:pPr>
                      <a:r>
                        <a:t>Questioning</a:t>
                      </a:r>
                    </a:p>
                  </a:txBody>
                  <a:tcPr marL="45720" marR="45720" horzOverflow="overflow"/>
                </a:tc>
                <a:tc>
                  <a:txBody>
                    <a:bodyPr/>
                    <a:lstStyle/>
                    <a:p>
                      <a:pPr algn="l">
                        <a:defRPr sz="1800"/>
                      </a:pPr>
                      <a:r>
                        <a:t>Selecting</a:t>
                      </a:r>
                    </a:p>
                  </a:txBody>
                  <a:tcPr marL="45720" marR="45720" horzOverflow="overflow"/>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1"/>
          <p:cNvGraphicFramePr/>
          <p:nvPr>
            <p:extLst>
              <p:ext uri="{D42A27DB-BD31-4B8C-83A1-F6EECF244321}">
                <p14:modId xmlns:p14="http://schemas.microsoft.com/office/powerpoint/2010/main" val="1526999441"/>
              </p:ext>
            </p:extLst>
          </p:nvPr>
        </p:nvGraphicFramePr>
        <p:xfrm>
          <a:off x="395536" y="404664"/>
          <a:ext cx="8496943" cy="5881477"/>
        </p:xfrm>
        <a:graphic>
          <a:graphicData uri="http://schemas.openxmlformats.org/drawingml/2006/table">
            <a:tbl>
              <a:tblPr firstRow="1" bandRow="1">
                <a:tableStyleId>{4C3C2611-4C71-4FC5-86AE-919BDF0F9419}</a:tableStyleId>
              </a:tblPr>
              <a:tblGrid>
                <a:gridCol w="1611489">
                  <a:extLst>
                    <a:ext uri="{9D8B030D-6E8A-4147-A177-3AD203B41FA5}">
                      <a16:colId xmlns:a16="http://schemas.microsoft.com/office/drawing/2014/main" val="20000"/>
                    </a:ext>
                  </a:extLst>
                </a:gridCol>
                <a:gridCol w="3808974">
                  <a:extLst>
                    <a:ext uri="{9D8B030D-6E8A-4147-A177-3AD203B41FA5}">
                      <a16:colId xmlns:a16="http://schemas.microsoft.com/office/drawing/2014/main" val="20001"/>
                    </a:ext>
                  </a:extLst>
                </a:gridCol>
                <a:gridCol w="1464991">
                  <a:extLst>
                    <a:ext uri="{9D8B030D-6E8A-4147-A177-3AD203B41FA5}">
                      <a16:colId xmlns:a16="http://schemas.microsoft.com/office/drawing/2014/main" val="20002"/>
                    </a:ext>
                  </a:extLst>
                </a:gridCol>
                <a:gridCol w="1611489">
                  <a:extLst>
                    <a:ext uri="{9D8B030D-6E8A-4147-A177-3AD203B41FA5}">
                      <a16:colId xmlns:a16="http://schemas.microsoft.com/office/drawing/2014/main" val="20003"/>
                    </a:ext>
                  </a:extLst>
                </a:gridCol>
              </a:tblGrid>
              <a:tr h="669397">
                <a:tc>
                  <a:txBody>
                    <a:bodyPr/>
                    <a:lstStyle/>
                    <a:p>
                      <a:pPr algn="l">
                        <a:defRPr sz="1800" b="0">
                          <a:solidFill>
                            <a:srgbClr val="000000"/>
                          </a:solidFill>
                        </a:defRPr>
                      </a:pPr>
                      <a:r>
                        <a:rPr b="1">
                          <a:solidFill>
                            <a:srgbClr val="FFFFFF"/>
                          </a:solidFill>
                        </a:rPr>
                        <a:t>Coaching style</a:t>
                      </a:r>
                    </a:p>
                  </a:txBody>
                  <a:tcPr marL="45720" marR="45720" horzOverflow="overflow"/>
                </a:tc>
                <a:tc>
                  <a:txBody>
                    <a:bodyPr/>
                    <a:lstStyle/>
                    <a:p>
                      <a:pPr algn="l">
                        <a:defRPr sz="1800" b="0">
                          <a:solidFill>
                            <a:srgbClr val="000000"/>
                          </a:solidFill>
                        </a:defRPr>
                      </a:pPr>
                      <a:r>
                        <a:rPr b="1">
                          <a:solidFill>
                            <a:srgbClr val="FFFFFF"/>
                          </a:solidFill>
                        </a:rPr>
                        <a:t>Interaction</a:t>
                      </a:r>
                    </a:p>
                  </a:txBody>
                  <a:tcPr marL="45720" marR="45720" horzOverflow="overflow"/>
                </a:tc>
                <a:tc>
                  <a:txBody>
                    <a:bodyPr/>
                    <a:lstStyle/>
                    <a:p>
                      <a:pPr algn="l">
                        <a:defRPr sz="1800" b="0">
                          <a:solidFill>
                            <a:srgbClr val="000000"/>
                          </a:solidFill>
                        </a:defRPr>
                      </a:pPr>
                      <a:r>
                        <a:rPr b="1">
                          <a:solidFill>
                            <a:srgbClr val="FFFFFF"/>
                          </a:solidFill>
                        </a:rPr>
                        <a:t>Role of Coach</a:t>
                      </a:r>
                    </a:p>
                  </a:txBody>
                  <a:tcPr marL="45720" marR="45720" horzOverflow="overflow"/>
                </a:tc>
                <a:tc>
                  <a:txBody>
                    <a:bodyPr/>
                    <a:lstStyle/>
                    <a:p>
                      <a:pPr algn="l">
                        <a:defRPr sz="1800" b="0">
                          <a:solidFill>
                            <a:srgbClr val="000000"/>
                          </a:solidFill>
                        </a:defRPr>
                      </a:pPr>
                      <a:r>
                        <a:rPr b="1">
                          <a:solidFill>
                            <a:srgbClr val="FFFFFF"/>
                          </a:solidFill>
                        </a:rPr>
                        <a:t>Role of Participant</a:t>
                      </a:r>
                    </a:p>
                  </a:txBody>
                  <a:tcPr marL="45720" marR="45720" horzOverflow="overflow"/>
                </a:tc>
                <a:extLst>
                  <a:ext uri="{0D108BD9-81ED-4DB2-BD59-A6C34878D82A}">
                    <a16:rowId xmlns:a16="http://schemas.microsoft.com/office/drawing/2014/main" val="10000"/>
                  </a:ext>
                </a:extLst>
              </a:tr>
              <a:tr h="669397">
                <a:tc>
                  <a:txBody>
                    <a:bodyPr/>
                    <a:lstStyle/>
                    <a:p>
                      <a:pPr algn="l">
                        <a:defRPr sz="1800"/>
                      </a:pPr>
                      <a:r>
                        <a:t>Discovery (F)</a:t>
                      </a:r>
                    </a:p>
                  </a:txBody>
                  <a:tcPr marL="45720" marR="45720" horzOverflow="overflow"/>
                </a:tc>
                <a:tc>
                  <a:txBody>
                    <a:bodyPr/>
                    <a:lstStyle/>
                    <a:p>
                      <a:pPr algn="l">
                        <a:defRPr sz="1800"/>
                      </a:pPr>
                      <a:r>
                        <a:t>Coach uses questions and tasks to gradually direct participants towards a pre-agreed learning target</a:t>
                      </a:r>
                    </a:p>
                  </a:txBody>
                  <a:tcPr marL="45720" marR="45720" horzOverflow="overflow"/>
                </a:tc>
                <a:tc>
                  <a:txBody>
                    <a:bodyPr/>
                    <a:lstStyle/>
                    <a:p>
                      <a:pPr algn="l">
                        <a:defRPr sz="1800"/>
                      </a:pPr>
                      <a:r>
                        <a:t>Questioning</a:t>
                      </a:r>
                    </a:p>
                  </a:txBody>
                  <a:tcPr marL="45720" marR="45720" horzOverflow="overflow"/>
                </a:tc>
                <a:tc>
                  <a:txBody>
                    <a:bodyPr/>
                    <a:lstStyle/>
                    <a:p>
                      <a:pPr algn="l">
                        <a:defRPr sz="1800"/>
                      </a:pPr>
                      <a:r>
                        <a:t>Uncovering</a:t>
                      </a:r>
                    </a:p>
                  </a:txBody>
                  <a:tcPr marL="45720" marR="45720" horzOverflow="overflow"/>
                </a:tc>
                <a:extLst>
                  <a:ext uri="{0D108BD9-81ED-4DB2-BD59-A6C34878D82A}">
                    <a16:rowId xmlns:a16="http://schemas.microsoft.com/office/drawing/2014/main" val="10001"/>
                  </a:ext>
                </a:extLst>
              </a:tr>
              <a:tr h="514921">
                <a:tc>
                  <a:txBody>
                    <a:bodyPr/>
                    <a:lstStyle/>
                    <a:p>
                      <a:pPr algn="l">
                        <a:defRPr sz="1800"/>
                      </a:pPr>
                      <a:r>
                        <a:t>Divergent (G)</a:t>
                      </a:r>
                    </a:p>
                  </a:txBody>
                  <a:tcPr marL="45720" marR="45720" horzOverflow="overflow"/>
                </a:tc>
                <a:tc>
                  <a:txBody>
                    <a:bodyPr/>
                    <a:lstStyle/>
                    <a:p>
                      <a:pPr algn="l">
                        <a:defRPr sz="1800"/>
                      </a:pPr>
                      <a:r>
                        <a:t>Coach sets or frames problems. Participants attempt to find most appropriate solutions.</a:t>
                      </a:r>
                    </a:p>
                  </a:txBody>
                  <a:tcPr marL="45720" marR="45720" horzOverflow="overflow"/>
                </a:tc>
                <a:tc>
                  <a:txBody>
                    <a:bodyPr/>
                    <a:lstStyle/>
                    <a:p>
                      <a:pPr algn="l">
                        <a:defRPr sz="1800"/>
                      </a:pPr>
                      <a:r>
                        <a:t>Guiding</a:t>
                      </a:r>
                    </a:p>
                  </a:txBody>
                  <a:tcPr marL="45720" marR="45720" horzOverflow="overflow"/>
                </a:tc>
                <a:tc>
                  <a:txBody>
                    <a:bodyPr/>
                    <a:lstStyle/>
                    <a:p>
                      <a:pPr algn="l">
                        <a:defRPr sz="1800"/>
                      </a:pPr>
                      <a:r>
                        <a:t>Finding Out</a:t>
                      </a:r>
                    </a:p>
                  </a:txBody>
                  <a:tcPr marL="45720" marR="45720" horzOverflow="overflow"/>
                </a:tc>
                <a:extLst>
                  <a:ext uri="{0D108BD9-81ED-4DB2-BD59-A6C34878D82A}">
                    <a16:rowId xmlns:a16="http://schemas.microsoft.com/office/drawing/2014/main" val="10002"/>
                  </a:ext>
                </a:extLst>
              </a:tr>
              <a:tr h="514921">
                <a:tc>
                  <a:txBody>
                    <a:bodyPr/>
                    <a:lstStyle/>
                    <a:p>
                      <a:pPr algn="l">
                        <a:defRPr sz="1800"/>
                      </a:pPr>
                      <a:r>
                        <a:t>Individual Program (H)</a:t>
                      </a:r>
                    </a:p>
                  </a:txBody>
                  <a:tcPr marL="45720" marR="45720" horzOverflow="overflow"/>
                </a:tc>
                <a:tc>
                  <a:txBody>
                    <a:bodyPr/>
                    <a:lstStyle/>
                    <a:p>
                      <a:pPr algn="l">
                        <a:defRPr sz="1800"/>
                      </a:pPr>
                      <a:r>
                        <a:t>Coach sets or frames problems. Participant attempts to create possible solutions.</a:t>
                      </a:r>
                    </a:p>
                  </a:txBody>
                  <a:tcPr marL="45720" marR="45720" horzOverflow="overflow"/>
                </a:tc>
                <a:tc>
                  <a:txBody>
                    <a:bodyPr/>
                    <a:lstStyle/>
                    <a:p>
                      <a:pPr algn="l">
                        <a:defRPr sz="1800"/>
                      </a:pPr>
                      <a:r>
                        <a:t>Prompting</a:t>
                      </a:r>
                    </a:p>
                  </a:txBody>
                  <a:tcPr marL="45720" marR="45720" horzOverflow="overflow"/>
                </a:tc>
                <a:tc>
                  <a:txBody>
                    <a:bodyPr/>
                    <a:lstStyle/>
                    <a:p>
                      <a:pPr algn="l">
                        <a:defRPr sz="1800"/>
                      </a:pPr>
                      <a:r>
                        <a:t>Creating</a:t>
                      </a:r>
                    </a:p>
                  </a:txBody>
                  <a:tcPr marL="45720" marR="45720" horzOverflow="overflow"/>
                </a:tc>
                <a:extLst>
                  <a:ext uri="{0D108BD9-81ED-4DB2-BD59-A6C34878D82A}">
                    <a16:rowId xmlns:a16="http://schemas.microsoft.com/office/drawing/2014/main" val="10003"/>
                  </a:ext>
                </a:extLst>
              </a:tr>
              <a:tr h="514921">
                <a:tc>
                  <a:txBody>
                    <a:bodyPr/>
                    <a:lstStyle/>
                    <a:p>
                      <a:pPr algn="l">
                        <a:defRPr sz="1800"/>
                      </a:pPr>
                      <a:r>
                        <a:t>Learner Initiated (I)</a:t>
                      </a:r>
                    </a:p>
                  </a:txBody>
                  <a:tcPr marL="45720" marR="45720" horzOverflow="overflow"/>
                </a:tc>
                <a:tc>
                  <a:txBody>
                    <a:bodyPr/>
                    <a:lstStyle/>
                    <a:p>
                      <a:pPr algn="l">
                        <a:defRPr sz="1800"/>
                      </a:pPr>
                      <a:r>
                        <a:t>Coach agrees on area of focus. Participants develop within this area, drawing on coach’s expertise</a:t>
                      </a:r>
                    </a:p>
                  </a:txBody>
                  <a:tcPr marL="45720" marR="45720" horzOverflow="overflow"/>
                </a:tc>
                <a:tc>
                  <a:txBody>
                    <a:bodyPr/>
                    <a:lstStyle/>
                    <a:p>
                      <a:pPr algn="l">
                        <a:defRPr sz="1800"/>
                      </a:pPr>
                      <a:r>
                        <a:t>Advising</a:t>
                      </a:r>
                    </a:p>
                  </a:txBody>
                  <a:tcPr marL="45720" marR="45720" horzOverflow="overflow"/>
                </a:tc>
                <a:tc>
                  <a:txBody>
                    <a:bodyPr/>
                    <a:lstStyle/>
                    <a:p>
                      <a:pPr algn="l">
                        <a:defRPr sz="1800"/>
                      </a:pPr>
                      <a:r>
                        <a:t>Initiating</a:t>
                      </a:r>
                    </a:p>
                  </a:txBody>
                  <a:tcPr marL="45720" marR="45720" horzOverflow="overflow"/>
                </a:tc>
                <a:extLst>
                  <a:ext uri="{0D108BD9-81ED-4DB2-BD59-A6C34878D82A}">
                    <a16:rowId xmlns:a16="http://schemas.microsoft.com/office/drawing/2014/main" val="10004"/>
                  </a:ext>
                </a:extLst>
              </a:tr>
              <a:tr h="514921">
                <a:tc>
                  <a:txBody>
                    <a:bodyPr/>
                    <a:lstStyle/>
                    <a:p>
                      <a:pPr algn="l">
                        <a:defRPr sz="1800"/>
                      </a:pPr>
                      <a:r>
                        <a:t>Self-Learning (J)</a:t>
                      </a:r>
                    </a:p>
                  </a:txBody>
                  <a:tcPr marL="45720" marR="45720" horzOverflow="overflow"/>
                </a:tc>
                <a:tc>
                  <a:txBody>
                    <a:bodyPr/>
                    <a:lstStyle/>
                    <a:p>
                      <a:pPr algn="l">
                        <a:defRPr sz="1800"/>
                      </a:pPr>
                      <a:r>
                        <a:t>Participants decide on how and what they are aiming for. Coach drawn on for support as needed</a:t>
                      </a:r>
                    </a:p>
                  </a:txBody>
                  <a:tcPr marL="45720" marR="45720" horzOverflow="overflow"/>
                </a:tc>
                <a:tc>
                  <a:txBody>
                    <a:bodyPr/>
                    <a:lstStyle/>
                    <a:p>
                      <a:pPr algn="l">
                        <a:defRPr sz="1800"/>
                      </a:pPr>
                      <a:r>
                        <a:t>Mentoring</a:t>
                      </a:r>
                    </a:p>
                  </a:txBody>
                  <a:tcPr marL="45720" marR="45720" horzOverflow="overflow"/>
                </a:tc>
                <a:tc>
                  <a:txBody>
                    <a:bodyPr/>
                    <a:lstStyle/>
                    <a:p>
                      <a:pPr algn="l">
                        <a:defRPr sz="1800"/>
                      </a:pPr>
                      <a:r>
                        <a:t>Deciding</a:t>
                      </a:r>
                    </a:p>
                  </a:txBody>
                  <a:tcPr marL="45720" marR="45720" horzOverflow="overflow"/>
                </a:tc>
                <a:extLst>
                  <a:ext uri="{0D108BD9-81ED-4DB2-BD59-A6C34878D82A}">
                    <a16:rowId xmlns:a16="http://schemas.microsoft.com/office/drawing/2014/main" val="10005"/>
                  </a:ext>
                </a:extLst>
              </a:tr>
              <a:tr h="514921">
                <a:tc>
                  <a:txBody>
                    <a:bodyPr/>
                    <a:lstStyle/>
                    <a:p>
                      <a:pPr algn="l">
                        <a:defRPr sz="1800"/>
                      </a:pPr>
                      <a:r>
                        <a:rPr dirty="0"/>
                        <a:t>Self Teach (K</a:t>
                      </a:r>
                      <a:r>
                        <a:rPr lang="en-GB"/>
                        <a:t>)</a:t>
                      </a:r>
                      <a:endParaRPr/>
                    </a:p>
                  </a:txBody>
                  <a:tcPr marL="45720" marR="45720" horzOverflow="overflow"/>
                </a:tc>
                <a:tc>
                  <a:txBody>
                    <a:bodyPr/>
                    <a:lstStyle/>
                    <a:p>
                      <a:pPr algn="l">
                        <a:defRPr sz="1800"/>
                      </a:pPr>
                      <a:r>
                        <a:t>Participants engage in development on their own.</a:t>
                      </a:r>
                    </a:p>
                  </a:txBody>
                  <a:tcPr marL="45720" marR="45720" horzOverflow="overflow"/>
                </a:tc>
                <a:tc>
                  <a:txBody>
                    <a:bodyPr/>
                    <a:lstStyle/>
                    <a:p>
                      <a:pPr algn="l">
                        <a:defRPr sz="1800"/>
                      </a:pPr>
                      <a:r>
                        <a:t>N/A</a:t>
                      </a:r>
                    </a:p>
                  </a:txBody>
                  <a:tcPr marL="45720" marR="45720" horzOverflow="overflow"/>
                </a:tc>
                <a:tc>
                  <a:txBody>
                    <a:bodyPr/>
                    <a:lstStyle/>
                    <a:p>
                      <a:pPr algn="l">
                        <a:defRPr sz="1800"/>
                      </a:pPr>
                      <a:r>
                        <a:rPr dirty="0"/>
                        <a:t>Self Determined</a:t>
                      </a:r>
                    </a:p>
                  </a:txBody>
                  <a:tcPr marL="45720" marR="45720" horzOverflow="overflow"/>
                </a:tc>
                <a:extLst>
                  <a:ext uri="{0D108BD9-81ED-4DB2-BD59-A6C34878D82A}">
                    <a16:rowId xmlns:a16="http://schemas.microsoft.com/office/drawing/2014/main" val="10006"/>
                  </a:ext>
                </a:extLst>
              </a:tr>
            </a:tbl>
          </a:graphicData>
        </a:graphic>
      </p:graphicFrame>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1473</Words>
  <Application>Microsoft Office PowerPoint</Application>
  <PresentationFormat>On-screen Show (4:3)</PresentationFormat>
  <Paragraphs>192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Coaching and CIC holders CIC Panel 2021 based on initial work from Phil Baker</vt:lpstr>
      <vt:lpstr> Coaching is… </vt:lpstr>
      <vt:lpstr>Getting your client to plan the session </vt:lpstr>
      <vt:lpstr>Feedback and measuring outcomes</vt:lpstr>
      <vt:lpstr>CLAP</vt:lpstr>
      <vt:lpstr>Coaching Mantras</vt:lpstr>
      <vt:lpstr>PowerPoint Presentation</vt:lpstr>
      <vt:lpstr>PowerPoint Presentation</vt:lpstr>
      <vt:lpstr>PowerPoint Presentation</vt:lpstr>
      <vt:lpstr> Coaching Styles </vt:lpstr>
      <vt:lpstr>Coaching Styles</vt:lpstr>
      <vt:lpstr>Coaching Styles</vt:lpstr>
      <vt:lpstr> Learning Preferences </vt:lpstr>
      <vt:lpstr>PowerPoint Presentation</vt:lpstr>
      <vt:lpstr>How much input – and when?</vt:lpstr>
      <vt:lpstr>Coaching Knowledge</vt:lpstr>
      <vt:lpstr>PowerPoint Presentation</vt:lpstr>
      <vt:lpstr>PowerPoint Presentation</vt:lpstr>
      <vt:lpstr> Quality Coaching….in reality? </vt:lpstr>
      <vt:lpstr>PowerPoint Presentation</vt:lpstr>
      <vt:lpstr>PowerPoint Presentation</vt:lpstr>
      <vt:lpstr>Finally...aim to create a relaxed learning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and CIC holders Phil Baker – Winter Mountaineering and Climbing Instructor/Cave Instructor Certificate  Climbing, Caving and Technical Advice</dc:title>
  <dc:creator>Richard Hill</dc:creator>
  <cp:lastModifiedBy>Richard Hill</cp:lastModifiedBy>
  <cp:revision>16</cp:revision>
  <dcterms:modified xsi:type="dcterms:W3CDTF">2021-11-27T11:18:26Z</dcterms:modified>
</cp:coreProperties>
</file>